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6" r:id="rId4"/>
    <p:sldMasterId id="2147483697" r:id="rId5"/>
    <p:sldMasterId id="2147483698" r:id="rId6"/>
    <p:sldMasterId id="214748369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9ac35edd4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b9ac35edd4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af36e10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af36e10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af36e10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af36e10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af36e10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af36e10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af36e103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6af36e103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af36e10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af36e10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af36e103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af36e103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63dffcd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c63dffcd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aab392d32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aab392d32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92eeb1c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92eeb1c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aab392d3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aab392d3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92eeb1c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92eeb1c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92eeb1c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692eeb1c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692eeb1c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692eeb1c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92eeb1c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92eeb1c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92eeb1cf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92eeb1c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92eeb1cf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92eeb1c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35157c68c_7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c35157c68c_7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692eeb1cf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692eeb1cf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92eeb1cf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692eeb1c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92eeb1cf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92eeb1cf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92eeb1cfe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92eeb1cf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692eeb1cf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692eeb1cf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92eeb1cf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92eeb1cf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92eeb1cf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92eeb1cf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92eeb1cf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692eeb1cf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692eeb1cf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692eeb1cf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92eeb1cf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692eeb1cf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92eeb1cf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692eeb1cf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692eeb1cf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692eeb1cf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35157c68c_7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c35157c68c_7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92eeb1cf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692eeb1cf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aab392d3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aab392d3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692eeb1cf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692eeb1c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692eeb1cf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692eeb1cf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692eeb1cf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692eeb1cf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92eeb1cf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92eeb1cf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92eeb1cf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692eeb1cf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db7783df9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db7783df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92eeb1cf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692eeb1cf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692eeb1cf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692eeb1cf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692eeb1cfe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692eeb1cf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b9ba984895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b9ba984895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aab392d32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aab392d32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692eeb1cfe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692eeb1cf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35157c68c_7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c35157c68c_7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692eeb1cf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692eeb1cf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92eeb1cfe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92eeb1cfe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b9ac35edd4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b9ac35edd4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692eeb1cf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692eeb1cf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692eeb1cf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692eeb1cf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92eeb1cfe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92eeb1cfe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692eeb1cfe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692eeb1cfe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692eeb1cfe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692eeb1cfe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92eeb1cf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92eeb1cf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92eeb1cfe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692eeb1cf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692eeb1cf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692eeb1cf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b9ac35ed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b9ac35ed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b9ba984895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b9ba984895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692eeb1cfe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692eeb1cfe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b9ba98489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b9ba98489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692eeb1cfe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692eeb1cfe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692eeb1cfe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692eeb1cfe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9ac35ed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b9ac35ed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b9ac35edd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b9ac35edd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92eeb1cf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92eeb1cf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b9ba984895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b9ba984895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b9ac35edd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b9ac35edd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b9ba984895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b9ba984895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9ac35edd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b9ac35edd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b9ba984895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b9ba984895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692eeb1cfe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692eeb1cf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b9ac35edd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b9ac35edd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b9ac35edd4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b9ac35edd4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b9ac35edd4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b9ac35edd4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b9ac35edd4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b9ac35edd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9ba984895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9ba98489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692eeb1cfe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692eeb1cf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b9ac35edd4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b9ac35edd4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b9ba984895_4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b9ba984895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b9ac35ed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b9ac35ed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b9ac35edd4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b9ac35edd4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b9ac35edd4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b9ac35edd4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b9ac35edd4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b9ac35edd4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692eeb1cf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692eeb1cf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ba1917f811_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ba1917f811_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9ac35edd4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b9ac35edd4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9ba984895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9ba984895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a1917f811_20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a1917f811_20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1042988" y="4840040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170173" y="4840040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104552" y="4840040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5" name="Google Shape;1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" name="Google Shape;18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" name="Google Shape;1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1" name="Google Shape;191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6" name="Google Shape;19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7" name="Google Shape;207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8" name="Google Shape;208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1" name="Google Shape;1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twgo.io/rpiai" TargetMode="External"/><Relationship Id="rId4" Type="http://schemas.openxmlformats.org/officeDocument/2006/relationships/hyperlink" Target="http://twgo.io/rpida" TargetMode="External"/><Relationship Id="rId5" Type="http://schemas.openxmlformats.org/officeDocument/2006/relationships/hyperlink" Target="https://youtu.be/E3pcB0Gn1o4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raspberrypi.com/software/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earch.books.com.tw/search/query/cat/all/sort/9/v/1/page/1/spell/3/ms2/ms2_1/key/esp32" TargetMode="External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wgo.io/nmkfb" TargetMode="External"/><Relationship Id="rId4" Type="http://schemas.openxmlformats.org/officeDocument/2006/relationships/hyperlink" Target="https://twgo.io/nmksp" TargetMode="External"/><Relationship Id="rId5" Type="http://schemas.openxmlformats.org/officeDocument/2006/relationships/hyperlink" Target="https://twgo.io/nmkyt" TargetMode="External"/><Relationship Id="rId6" Type="http://schemas.openxmlformats.org/officeDocument/2006/relationships/hyperlink" Target="https://nmking.io" TargetMode="External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obaxterm.mobatek.net/download.html" TargetMode="External"/><Relationship Id="rId4" Type="http://schemas.openxmlformats.org/officeDocument/2006/relationships/hyperlink" Target="https://www.realvnc.com/en/connect/download/viewer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blog.cavedu.com/2018/09/19/raspberry-pi-pc-remotecontrol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raspberrypi.com/software/connect/" TargetMode="External"/><Relationship Id="rId4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raspberrypi.com/documentation/computers/raspberry-pi-5.html" TargetMode="External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jpg"/><Relationship Id="rId4" Type="http://schemas.openxmlformats.org/officeDocument/2006/relationships/image" Target="../media/image7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www.youtube.com/watch?v=gJFMFKOht0o" TargetMode="External"/><Relationship Id="rId4" Type="http://schemas.openxmlformats.org/officeDocument/2006/relationships/image" Target="../media/image66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twgo.io/osbpe" TargetMode="External"/><Relationship Id="rId4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gif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png"/><Relationship Id="rId4" Type="http://schemas.openxmlformats.org/officeDocument/2006/relationships/hyperlink" Target="http://www.youtube.com/watch?v=5vx4q0Ok0qQ" TargetMode="External"/><Relationship Id="rId5" Type="http://schemas.openxmlformats.org/officeDocument/2006/relationships/image" Target="../media/image75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stl.tech/sudo-make-raspberry-pi-a-kiosk-8b08cda3426c" TargetMode="External"/><Relationship Id="rId4" Type="http://schemas.openxmlformats.org/officeDocument/2006/relationships/hyperlink" Target="https://linuxgizmos.com/rpi-based-music-player-has-touchscreen-and-high-end-dacs/" TargetMode="External"/><Relationship Id="rId5" Type="http://schemas.openxmlformats.org/officeDocument/2006/relationships/hyperlink" Target="https://shumeipai.nxez.com/2020/06/30/revpi-flat-an-open-source-platform-for-the-energy-industry.html" TargetMode="External"/><Relationship Id="rId6" Type="http://schemas.openxmlformats.org/officeDocument/2006/relationships/hyperlink" Target="https://www.tomshardware.com/reviews/vizy-raspberry-pi-ai-camera" TargetMode="External"/><Relationship Id="rId7" Type="http://schemas.openxmlformats.org/officeDocument/2006/relationships/hyperlink" Target="https://www.reddit.com/r/raspberry_pi/comments/hhhucf/camplayer_an_open_source_ip_camera_viewer_grid/" TargetMode="External"/><Relationship Id="rId8" Type="http://schemas.openxmlformats.org/officeDocument/2006/relationships/hyperlink" Target="https://iotmart.advantech.com.tw/Solution-Ready-Platform-SRP/Edge-Solution-Ready-Package/model-EI-U220.htm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docs.ultralytics.com/zh/quickstart/#install-ultralytics" TargetMode="External"/><Relationship Id="rId4" Type="http://schemas.openxmlformats.org/officeDocument/2006/relationships/image" Target="../media/image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Relationship Id="rId4" Type="http://schemas.openxmlformats.org/officeDocument/2006/relationships/image" Target="../media/image92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 txBox="1"/>
          <p:nvPr>
            <p:ph type="ctrTitle"/>
          </p:nvPr>
        </p:nvSpPr>
        <p:spPr>
          <a:xfrm>
            <a:off x="311700" y="0"/>
            <a:ext cx="8520600" cy="3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樹莓派5 AI環境建立教材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講義：</a:t>
            </a:r>
            <a:r>
              <a:rPr lang="zh-TW" sz="3600" u="sng">
                <a:solidFill>
                  <a:schemeClr val="hlink"/>
                </a:solidFill>
                <a:hlinkClick r:id="rId3"/>
              </a:rPr>
              <a:t>twgo.io/rpiai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程式：</a:t>
            </a:r>
            <a:r>
              <a:rPr lang="zh-TW" sz="3600" u="sng">
                <a:solidFill>
                  <a:schemeClr val="hlink"/>
                </a:solidFill>
                <a:hlinkClick r:id="rId4"/>
              </a:rPr>
              <a:t>twgo.io/rpida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線上課程錄影：</a:t>
            </a:r>
            <a:r>
              <a:rPr lang="zh-TW" sz="3600" u="sng">
                <a:solidFill>
                  <a:schemeClr val="hlink"/>
                </a:solidFill>
                <a:hlinkClick r:id="rId5"/>
              </a:rPr>
              <a:t>youtu.be/E3pcB0Gn1o4</a:t>
            </a:r>
            <a:endParaRPr sz="3600"/>
          </a:p>
        </p:txBody>
      </p:sp>
      <p:sp>
        <p:nvSpPr>
          <p:cNvPr id="214" name="Google Shape;21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物聯網工業應用</a:t>
            </a:r>
            <a:endParaRPr/>
          </a:p>
        </p:txBody>
      </p:sp>
      <p:sp>
        <p:nvSpPr>
          <p:cNvPr id="289" name="Google Shape;28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1" name="Google Shape;291;p62"/>
          <p:cNvPicPr preferRelativeResize="0"/>
          <p:nvPr/>
        </p:nvPicPr>
        <p:blipFill rotWithShape="1">
          <a:blip r:embed="rId3">
            <a:alphaModFix/>
          </a:blip>
          <a:srcRect b="15218" l="20232" r="21809" t="23783"/>
          <a:stretch/>
        </p:blipFill>
        <p:spPr>
          <a:xfrm>
            <a:off x="595075" y="1003075"/>
            <a:ext cx="3976924" cy="313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2"/>
          <p:cNvPicPr preferRelativeResize="0"/>
          <p:nvPr/>
        </p:nvPicPr>
        <p:blipFill rotWithShape="1">
          <a:blip r:embed="rId4">
            <a:alphaModFix/>
          </a:blip>
          <a:srcRect b="0" l="16450" r="0" t="19445"/>
          <a:stretch/>
        </p:blipFill>
        <p:spPr>
          <a:xfrm>
            <a:off x="5610574" y="575263"/>
            <a:ext cx="3221724" cy="41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2"/>
          <p:cNvPicPr preferRelativeResize="0"/>
          <p:nvPr/>
        </p:nvPicPr>
        <p:blipFill rotWithShape="1">
          <a:blip r:embed="rId3">
            <a:alphaModFix/>
          </a:blip>
          <a:srcRect b="51334" l="51709" r="35896" t="39581"/>
          <a:stretch/>
        </p:blipFill>
        <p:spPr>
          <a:xfrm>
            <a:off x="3704813" y="2952350"/>
            <a:ext cx="1734375" cy="952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" name="Google Shape;294;p62"/>
          <p:cNvSpPr/>
          <p:nvPr/>
        </p:nvSpPr>
        <p:spPr>
          <a:xfrm rot="2440290">
            <a:off x="3274250" y="2411260"/>
            <a:ext cx="1301323" cy="4714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外殼與風扇安裝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00" name="Google Shape;300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4"/>
          <p:cNvSpPr txBox="1"/>
          <p:nvPr>
            <p:ph type="title"/>
          </p:nvPr>
        </p:nvSpPr>
        <p:spPr>
          <a:xfrm>
            <a:off x="311700" y="272425"/>
            <a:ext cx="5394600" cy="4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貼上散熱矽膠，矽膠上的透明貼片記得移除</a:t>
            </a:r>
            <a:endParaRPr/>
          </a:p>
        </p:txBody>
      </p:sp>
      <p:sp>
        <p:nvSpPr>
          <p:cNvPr id="307" name="Google Shape;30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8" name="Google Shape;308;p64"/>
          <p:cNvPicPr preferRelativeResize="0"/>
          <p:nvPr/>
        </p:nvPicPr>
        <p:blipFill rotWithShape="1">
          <a:blip r:embed="rId3">
            <a:alphaModFix/>
          </a:blip>
          <a:srcRect b="12221" l="3062" r="6872" t="9081"/>
          <a:stretch/>
        </p:blipFill>
        <p:spPr>
          <a:xfrm rot="-5400000">
            <a:off x="975537" y="1135238"/>
            <a:ext cx="3473200" cy="404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374" y="0"/>
            <a:ext cx="2896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CSI</a:t>
            </a:r>
            <a:r>
              <a:rPr lang="zh-TW"/>
              <a:t>相機先穿過上蓋，再連接主機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請注意金手指方向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建議使用CAM/DISP 1</a:t>
            </a:r>
            <a:endParaRPr/>
          </a:p>
        </p:txBody>
      </p:sp>
      <p:sp>
        <p:nvSpPr>
          <p:cNvPr id="315" name="Google Shape;31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6" name="Google Shape;3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519255" y="418779"/>
            <a:ext cx="3290850" cy="5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5"/>
          <p:cNvSpPr/>
          <p:nvPr/>
        </p:nvSpPr>
        <p:spPr>
          <a:xfrm>
            <a:off x="3606550" y="3339825"/>
            <a:ext cx="593100" cy="78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65"/>
          <p:cNvSpPr txBox="1"/>
          <p:nvPr/>
        </p:nvSpPr>
        <p:spPr>
          <a:xfrm>
            <a:off x="2944575" y="4007000"/>
            <a:ext cx="2856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CAM/DISP 1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319" name="Google Shape;31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91498" y="1914775"/>
            <a:ext cx="2175300" cy="27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5"/>
          <p:cNvSpPr txBox="1"/>
          <p:nvPr/>
        </p:nvSpPr>
        <p:spPr>
          <a:xfrm>
            <a:off x="6355125" y="780875"/>
            <a:ext cx="24771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插上排線前，要先拉起黑色排扣，插入後，再按下排扣固定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背面接口位置</a:t>
            </a:r>
            <a:endParaRPr/>
          </a:p>
        </p:txBody>
      </p:sp>
      <p:sp>
        <p:nvSpPr>
          <p:cNvPr id="326" name="Google Shape;32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使用六角板手固定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8" name="Google Shape;3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25656" y="163375"/>
            <a:ext cx="38561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6"/>
          <p:cNvSpPr/>
          <p:nvPr/>
        </p:nvSpPr>
        <p:spPr>
          <a:xfrm>
            <a:off x="5760475" y="3460525"/>
            <a:ext cx="593100" cy="78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6"/>
          <p:cNvSpPr/>
          <p:nvPr/>
        </p:nvSpPr>
        <p:spPr>
          <a:xfrm>
            <a:off x="3624525" y="1445525"/>
            <a:ext cx="593100" cy="78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6"/>
          <p:cNvSpPr/>
          <p:nvPr/>
        </p:nvSpPr>
        <p:spPr>
          <a:xfrm>
            <a:off x="5860450" y="1392500"/>
            <a:ext cx="593100" cy="78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6"/>
          <p:cNvSpPr/>
          <p:nvPr/>
        </p:nvSpPr>
        <p:spPr>
          <a:xfrm>
            <a:off x="3483125" y="3306500"/>
            <a:ext cx="593100" cy="78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風扇使用內建風扇接口，支援動態調速</a:t>
            </a:r>
            <a:endParaRPr/>
          </a:p>
        </p:txBody>
      </p:sp>
      <p:sp>
        <p:nvSpPr>
          <p:cNvPr id="338" name="Google Shape;33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0" name="Google Shape;340;p67"/>
          <p:cNvPicPr preferRelativeResize="0"/>
          <p:nvPr/>
        </p:nvPicPr>
        <p:blipFill rotWithShape="1">
          <a:blip r:embed="rId3">
            <a:alphaModFix/>
          </a:blip>
          <a:srcRect b="0" l="11055" r="0" t="0"/>
          <a:stretch/>
        </p:blipFill>
        <p:spPr>
          <a:xfrm rot="-5400000">
            <a:off x="3782587" y="-34688"/>
            <a:ext cx="3665076" cy="54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7"/>
          <p:cNvSpPr/>
          <p:nvPr/>
        </p:nvSpPr>
        <p:spPr>
          <a:xfrm>
            <a:off x="4275450" y="3881125"/>
            <a:ext cx="593100" cy="78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9" name="Google Shape;3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8"/>
          <p:cNvPicPr preferRelativeResize="0"/>
          <p:nvPr/>
        </p:nvPicPr>
        <p:blipFill rotWithShape="1">
          <a:blip r:embed="rId4">
            <a:alphaModFix/>
          </a:blip>
          <a:srcRect b="0" l="8963" r="9250" t="0"/>
          <a:stretch/>
        </p:blipFill>
        <p:spPr>
          <a:xfrm>
            <a:off x="0" y="0"/>
            <a:ext cx="42067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樹莓派開機</a:t>
            </a:r>
            <a:endParaRPr/>
          </a:p>
        </p:txBody>
      </p:sp>
      <p:sp>
        <p:nvSpPr>
          <p:cNvPr id="356" name="Google Shape;35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一般樹莓派插電後會自動開機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一、作業系統製作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63" name="Google Shape;363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下載製作工具</a:t>
            </a:r>
            <a:endParaRPr/>
          </a:p>
        </p:txBody>
      </p:sp>
      <p:sp>
        <p:nvSpPr>
          <p:cNvPr id="370" name="Google Shape;37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準備好記憶卡及讀卡機，或者SSD外接槽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SSD的優勢：比TF記憶卡更耐操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下載並安裝製作工具，網址：</a:t>
            </a:r>
            <a:r>
              <a:rPr lang="zh-TW" u="sng">
                <a:solidFill>
                  <a:srgbClr val="C9DAF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https://www.raspberrypi.com/software/</a:t>
            </a:r>
            <a:endParaRPr u="sng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安裝後，執行此程式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開始選擇製作選項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850" y="2684073"/>
            <a:ext cx="2103325" cy="6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/>
          <p:nvPr>
            <p:ph type="ctrTitle"/>
          </p:nvPr>
        </p:nvSpPr>
        <p:spPr>
          <a:xfrm>
            <a:off x="311700" y="422675"/>
            <a:ext cx="8520600" cy="9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尤濬哲</a:t>
            </a:r>
            <a:endParaRPr/>
          </a:p>
        </p:txBody>
      </p:sp>
      <p:sp>
        <p:nvSpPr>
          <p:cNvPr id="220" name="Google Shape;220;p54"/>
          <p:cNvSpPr txBox="1"/>
          <p:nvPr>
            <p:ph idx="1" type="subTitle"/>
          </p:nvPr>
        </p:nvSpPr>
        <p:spPr>
          <a:xfrm>
            <a:off x="311700" y="1395575"/>
            <a:ext cx="48993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1.大學退休教授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2.知名FB社群板主/管理者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3.Makepro專欄作家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4.知名部落客：夜市小霸王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5.資策會、勞動部課程 講師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6.</a:t>
            </a:r>
            <a:r>
              <a:rPr lang="zh-TW" sz="2400" u="sng">
                <a:solidFill>
                  <a:schemeClr val="hlink"/>
                </a:solidFill>
                <a:hlinkClick r:id="rId3"/>
              </a:rPr>
              <a:t>號稱暢銷書作家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7.現職：小霸王實驗室 CEO</a:t>
            </a:r>
            <a:endParaRPr sz="2400"/>
          </a:p>
        </p:txBody>
      </p:sp>
      <p:pic>
        <p:nvPicPr>
          <p:cNvPr id="221" name="Google Shape;2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175" y="1475531"/>
            <a:ext cx="77256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選擇作業系統</a:t>
            </a:r>
            <a:endParaRPr/>
          </a:p>
        </p:txBody>
      </p:sp>
      <p:sp>
        <p:nvSpPr>
          <p:cNvPr id="378" name="Google Shape;37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選擇Raspberry pi5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選擇Raspberry (64 BIT)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選擇自己的記憶卡</a:t>
            </a:r>
            <a:endParaRPr/>
          </a:p>
        </p:txBody>
      </p:sp>
      <p:pic>
        <p:nvPicPr>
          <p:cNvPr id="379" name="Google Shape;379;p72"/>
          <p:cNvPicPr preferRelativeResize="0"/>
          <p:nvPr/>
        </p:nvPicPr>
        <p:blipFill rotWithShape="1">
          <a:blip r:embed="rId3">
            <a:alphaModFix/>
          </a:blip>
          <a:srcRect b="0" l="1419" r="0" t="1584"/>
          <a:stretch/>
        </p:blipFill>
        <p:spPr>
          <a:xfrm>
            <a:off x="3335900" y="1213600"/>
            <a:ext cx="5452674" cy="37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編輯設置</a:t>
            </a:r>
            <a:endParaRPr/>
          </a:p>
        </p:txBody>
      </p:sp>
      <p:sp>
        <p:nvSpPr>
          <p:cNvPr id="386" name="Google Shape;386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設置未來製作系統時，預設的設置，包括網路連線、使用者名稱、系統語言等等</a:t>
            </a:r>
            <a:endParaRPr/>
          </a:p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3">
            <a:alphaModFix/>
          </a:blip>
          <a:srcRect b="12265" l="1127" r="0" t="1661"/>
          <a:stretch/>
        </p:blipFill>
        <p:spPr>
          <a:xfrm>
            <a:off x="228175" y="1872500"/>
            <a:ext cx="4752549" cy="29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編輯選項</a:t>
            </a:r>
            <a:endParaRPr/>
          </a:p>
        </p:txBody>
      </p:sp>
      <p:sp>
        <p:nvSpPr>
          <p:cNvPr id="394" name="Google Shape;39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修改第一個一般選項</a:t>
            </a:r>
            <a:endParaRPr/>
          </a:p>
        </p:txBody>
      </p:sp>
      <p:pic>
        <p:nvPicPr>
          <p:cNvPr id="395" name="Google Shape;3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940" y="0"/>
            <a:ext cx="41747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</a:t>
            </a:r>
            <a:endParaRPr/>
          </a:p>
        </p:txBody>
      </p:sp>
      <p:sp>
        <p:nvSpPr>
          <p:cNvPr id="402" name="Google Shape;40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Services</a:t>
            </a:r>
            <a:r>
              <a:rPr lang="zh-TW"/>
              <a:t>啟動SSH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最後Options不修改</a:t>
            </a:r>
            <a:endParaRPr/>
          </a:p>
        </p:txBody>
      </p:sp>
      <p:pic>
        <p:nvPicPr>
          <p:cNvPr id="403" name="Google Shape;4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424" y="207113"/>
            <a:ext cx="4354675" cy="43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500" y="1696475"/>
            <a:ext cx="4229802" cy="32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開始燒錄</a:t>
            </a:r>
            <a:endParaRPr/>
          </a:p>
        </p:txBody>
      </p:sp>
      <p:sp>
        <p:nvSpPr>
          <p:cNvPr id="411" name="Google Shape;411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作業系統檔案是即時從網站下載，燒錄速度與網路有關</a:t>
            </a:r>
            <a:endParaRPr/>
          </a:p>
        </p:txBody>
      </p:sp>
      <p:pic>
        <p:nvPicPr>
          <p:cNvPr id="412" name="Google Shape;4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5" y="1813242"/>
            <a:ext cx="4442251" cy="320360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14" name="Google Shape;41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38775"/>
            <a:ext cx="4442250" cy="315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燒錄完畢</a:t>
            </a:r>
            <a:endParaRPr/>
          </a:p>
        </p:txBody>
      </p:sp>
      <p:sp>
        <p:nvSpPr>
          <p:cNvPr id="420" name="Google Shape;42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                                                                                          </a:t>
            </a:r>
            <a:r>
              <a:rPr lang="zh-TW"/>
              <a:t>這個要按取消</a:t>
            </a:r>
            <a:br>
              <a:rPr lang="zh-TW"/>
            </a:br>
            <a:r>
              <a:rPr lang="zh-TW"/>
              <a:t>                                                                                   (Linux檔案格式不相容)</a:t>
            </a:r>
            <a:endParaRPr/>
          </a:p>
        </p:txBody>
      </p:sp>
      <p:sp>
        <p:nvSpPr>
          <p:cNvPr id="421" name="Google Shape;42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22" name="Google Shape;4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75" y="1246825"/>
            <a:ext cx="481401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672" y="1912150"/>
            <a:ext cx="3405125" cy="18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接線</a:t>
            </a:r>
            <a:endParaRPr/>
          </a:p>
        </p:txBody>
      </p:sp>
      <p:sp>
        <p:nvSpPr>
          <p:cNvPr id="429" name="Google Shape;429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1" name="Google Shape;4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372" y="445025"/>
            <a:ext cx="5257079" cy="3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8"/>
          <p:cNvSpPr txBox="1"/>
          <p:nvPr/>
        </p:nvSpPr>
        <p:spPr>
          <a:xfrm>
            <a:off x="7639300" y="831925"/>
            <a:ext cx="1525800" cy="212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鍵盤、滑鼠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建議接在USB2.0</a:t>
            </a:r>
            <a:br>
              <a:rPr lang="zh-TW" sz="1800">
                <a:solidFill>
                  <a:schemeClr val="lt1"/>
                </a:solidFill>
              </a:rPr>
            </a:br>
            <a:r>
              <a:rPr lang="zh-TW" sz="1800">
                <a:solidFill>
                  <a:schemeClr val="lt1"/>
                </a:solidFill>
              </a:rPr>
              <a:t>把3.0讓給記憶卡SSD、Webcam這種高速裝置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3" name="Google Shape;433;p78"/>
          <p:cNvSpPr txBox="1"/>
          <p:nvPr/>
        </p:nvSpPr>
        <p:spPr>
          <a:xfrm>
            <a:off x="4572000" y="2946275"/>
            <a:ext cx="2238900" cy="73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micro HDMI螢幕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二選一都可以用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4" name="Google Shape;434;p78"/>
          <p:cNvSpPr txBox="1"/>
          <p:nvPr/>
        </p:nvSpPr>
        <p:spPr>
          <a:xfrm>
            <a:off x="2034750" y="3291450"/>
            <a:ext cx="1470900" cy="46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Type</a:t>
            </a:r>
            <a:r>
              <a:rPr lang="zh-TW" sz="1800">
                <a:solidFill>
                  <a:schemeClr val="lt1"/>
                </a:solidFill>
              </a:rPr>
              <a:t> C電源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35" name="Google Shape;43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030" y="1390625"/>
            <a:ext cx="742721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78"/>
          <p:cNvSpPr/>
          <p:nvPr/>
        </p:nvSpPr>
        <p:spPr>
          <a:xfrm>
            <a:off x="1912875" y="1480175"/>
            <a:ext cx="7869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二</a:t>
            </a:r>
            <a:r>
              <a:rPr b="1" lang="zh-TW">
                <a:solidFill>
                  <a:srgbClr val="000000"/>
                </a:solidFill>
              </a:rPr>
              <a:t>、</a:t>
            </a:r>
            <a:r>
              <a:rPr b="1" lang="zh-TW">
                <a:solidFill>
                  <a:srgbClr val="000000"/>
                </a:solidFill>
              </a:rPr>
              <a:t>開機初始設定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42" name="Google Shape;442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開機後</a:t>
            </a:r>
            <a:endParaRPr/>
          </a:p>
        </p:txBody>
      </p:sp>
      <p:sp>
        <p:nvSpPr>
          <p:cNvPr id="449" name="Google Shape;449;p80"/>
          <p:cNvSpPr txBox="1"/>
          <p:nvPr>
            <p:ph idx="1" type="body"/>
          </p:nvPr>
        </p:nvSpPr>
        <p:spPr>
          <a:xfrm>
            <a:off x="311700" y="970025"/>
            <a:ext cx="8520600" cy="3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預設插電會開機自行啟動，並會自行重啟一次，即可進入桌面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51" name="Google Shape;45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440" y="1727100"/>
            <a:ext cx="607358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如電源不足</a:t>
            </a:r>
            <a:endParaRPr/>
          </a:p>
        </p:txBody>
      </p:sp>
      <p:sp>
        <p:nvSpPr>
          <p:cNvPr id="457" name="Google Shape;457;p81"/>
          <p:cNvSpPr txBox="1"/>
          <p:nvPr>
            <p:ph idx="1" type="body"/>
          </p:nvPr>
        </p:nvSpPr>
        <p:spPr>
          <a:xfrm>
            <a:off x="311700" y="1152475"/>
            <a:ext cx="315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電源不穩時，可能會出現的訊息，請務必選用5V5A足瓦電源</a:t>
            </a:r>
            <a:endParaRPr/>
          </a:p>
        </p:txBody>
      </p:sp>
      <p:sp>
        <p:nvSpPr>
          <p:cNvPr id="458" name="Google Shape;45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59" name="Google Shape;459;p81"/>
          <p:cNvPicPr preferRelativeResize="0"/>
          <p:nvPr/>
        </p:nvPicPr>
        <p:blipFill rotWithShape="1">
          <a:blip r:embed="rId3">
            <a:alphaModFix/>
          </a:blip>
          <a:srcRect b="57164" l="51109" r="0" t="0"/>
          <a:stretch/>
        </p:blipFill>
        <p:spPr>
          <a:xfrm>
            <a:off x="557000" y="2483753"/>
            <a:ext cx="5365224" cy="2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1"/>
          <p:cNvPicPr preferRelativeResize="0"/>
          <p:nvPr/>
        </p:nvPicPr>
        <p:blipFill rotWithShape="1">
          <a:blip r:embed="rId3">
            <a:alphaModFix/>
          </a:blip>
          <a:srcRect b="80008" l="81305" r="0" t="0"/>
          <a:stretch/>
        </p:blipFill>
        <p:spPr>
          <a:xfrm>
            <a:off x="5130402" y="137500"/>
            <a:ext cx="3890750" cy="227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5"/>
          <p:cNvSpPr txBox="1"/>
          <p:nvPr>
            <p:ph type="ctrTitle"/>
          </p:nvPr>
        </p:nvSpPr>
        <p:spPr>
          <a:xfrm>
            <a:off x="523000" y="452000"/>
            <a:ext cx="4863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/>
              <a:t>尤濬哲（夜市小霸王）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/>
              <a:t>專長：AI、IoT、通訊、整合</a:t>
            </a:r>
            <a:endParaRPr sz="2900"/>
          </a:p>
        </p:txBody>
      </p:sp>
      <p:sp>
        <p:nvSpPr>
          <p:cNvPr id="228" name="Google Shape;228;p55"/>
          <p:cNvSpPr txBox="1"/>
          <p:nvPr>
            <p:ph idx="1" type="subTitle"/>
          </p:nvPr>
        </p:nvSpPr>
        <p:spPr>
          <a:xfrm>
            <a:off x="638325" y="2740700"/>
            <a:ext cx="7807500" cy="2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</a:rPr>
              <a:t>FB：</a:t>
            </a:r>
            <a:r>
              <a:rPr lang="zh-TW" sz="27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twgo.io/nmkfb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</a:rPr>
              <a:t>蝦皮：</a:t>
            </a:r>
            <a:r>
              <a:rPr lang="zh-TW" sz="2700" u="sng">
                <a:solidFill>
                  <a:schemeClr val="hlink"/>
                </a:solidFill>
                <a:hlinkClick r:id="rId4"/>
              </a:rPr>
              <a:t>twgo.io/nmksp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</a:rPr>
              <a:t>YT：</a:t>
            </a:r>
            <a:r>
              <a:rPr lang="zh-TW" sz="2700" u="sng">
                <a:solidFill>
                  <a:schemeClr val="hlink"/>
                </a:solidFill>
                <a:hlinkClick r:id="rId5"/>
              </a:rPr>
              <a:t>twgo.io/nmkyt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</a:rPr>
              <a:t>官方網：</a:t>
            </a:r>
            <a:r>
              <a:rPr lang="zh-TW" sz="2700" u="sng">
                <a:solidFill>
                  <a:schemeClr val="hlink"/>
                </a:solidFill>
                <a:hlinkClick r:id="rId6"/>
              </a:rPr>
              <a:t>nmking.io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</a:rPr>
              <a:t>官方Line：@nmkingtw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29" name="Google Shape;22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0" name="Google Shape;230;p55"/>
          <p:cNvPicPr preferRelativeResize="0"/>
          <p:nvPr/>
        </p:nvPicPr>
        <p:blipFill rotWithShape="1">
          <a:blip r:embed="rId7">
            <a:alphaModFix/>
          </a:blip>
          <a:srcRect b="4269" l="0" r="5338" t="0"/>
          <a:stretch/>
        </p:blipFill>
        <p:spPr>
          <a:xfrm>
            <a:off x="5856025" y="645899"/>
            <a:ext cx="2210800" cy="22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設定環境</a:t>
            </a:r>
            <a:endParaRPr/>
          </a:p>
        </p:txBody>
      </p:sp>
      <p:sp>
        <p:nvSpPr>
          <p:cNvPr id="466" name="Google Shape;466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487" y="872025"/>
            <a:ext cx="7079312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修改Interface</a:t>
            </a:r>
            <a:endParaRPr/>
          </a:p>
        </p:txBody>
      </p:sp>
      <p:sp>
        <p:nvSpPr>
          <p:cNvPr id="474" name="Google Shape;474;p83"/>
          <p:cNvSpPr txBox="1"/>
          <p:nvPr>
            <p:ph idx="1" type="body"/>
          </p:nvPr>
        </p:nvSpPr>
        <p:spPr>
          <a:xfrm>
            <a:off x="311700" y="1152475"/>
            <a:ext cx="315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點選Interface，確認</a:t>
            </a:r>
            <a:br>
              <a:rPr lang="zh-TW"/>
            </a:br>
            <a:r>
              <a:rPr lang="zh-TW"/>
              <a:t>SSH</a:t>
            </a:r>
            <a:br>
              <a:rPr lang="zh-TW"/>
            </a:br>
            <a:r>
              <a:rPr lang="zh-TW"/>
              <a:t>VNC</a:t>
            </a:r>
            <a:br>
              <a:rPr lang="zh-TW"/>
            </a:br>
            <a:r>
              <a:rPr lang="zh-TW"/>
              <a:t>都已經開啟</a:t>
            </a:r>
            <a:endParaRPr/>
          </a:p>
        </p:txBody>
      </p:sp>
      <p:sp>
        <p:nvSpPr>
          <p:cNvPr id="475" name="Google Shape;47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76" name="Google Shape;47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327" y="761600"/>
            <a:ext cx="3839050" cy="41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3"/>
          <p:cNvSpPr/>
          <p:nvPr/>
        </p:nvSpPr>
        <p:spPr>
          <a:xfrm>
            <a:off x="6816175" y="1528600"/>
            <a:ext cx="954000" cy="81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修改語言設定</a:t>
            </a:r>
            <a:endParaRPr/>
          </a:p>
        </p:txBody>
      </p:sp>
      <p:sp>
        <p:nvSpPr>
          <p:cNvPr id="483" name="Google Shape;483;p84"/>
          <p:cNvSpPr txBox="1"/>
          <p:nvPr>
            <p:ph idx="1" type="body"/>
          </p:nvPr>
        </p:nvSpPr>
        <p:spPr>
          <a:xfrm>
            <a:off x="311700" y="1152475"/>
            <a:ext cx="315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修改設定後，</a:t>
            </a:r>
            <a:r>
              <a:rPr b="1" lang="zh-TW">
                <a:solidFill>
                  <a:srgbClr val="FF0000"/>
                </a:solidFill>
              </a:rPr>
              <a:t>重開機</a:t>
            </a:r>
            <a:r>
              <a:rPr lang="zh-TW"/>
              <a:t>即可顯示中文界面</a:t>
            </a:r>
            <a:endParaRPr/>
          </a:p>
        </p:txBody>
      </p:sp>
      <p:sp>
        <p:nvSpPr>
          <p:cNvPr id="484" name="Google Shape;484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85" name="Google Shape;4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900" y="1094499"/>
            <a:ext cx="4884400" cy="36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4"/>
          <p:cNvSpPr/>
          <p:nvPr/>
        </p:nvSpPr>
        <p:spPr>
          <a:xfrm>
            <a:off x="7731975" y="1380775"/>
            <a:ext cx="9540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4"/>
          <p:cNvSpPr/>
          <p:nvPr/>
        </p:nvSpPr>
        <p:spPr>
          <a:xfrm>
            <a:off x="7456600" y="1695475"/>
            <a:ext cx="9540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新增監視工具</a:t>
            </a:r>
            <a:endParaRPr/>
          </a:p>
        </p:txBody>
      </p:sp>
      <p:sp>
        <p:nvSpPr>
          <p:cNvPr id="493" name="Google Shape;493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在上方工作列/按滑鼠右鍵/                         建立項目：1. CPU溫度 2.CPU使用率</a:t>
            </a:r>
            <a:endParaRPr/>
          </a:p>
        </p:txBody>
      </p:sp>
      <p:sp>
        <p:nvSpPr>
          <p:cNvPr id="494" name="Google Shape;49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5" name="Google Shape;495;p85"/>
          <p:cNvPicPr preferRelativeResize="0"/>
          <p:nvPr/>
        </p:nvPicPr>
        <p:blipFill rotWithShape="1">
          <a:blip r:embed="rId3">
            <a:alphaModFix/>
          </a:blip>
          <a:srcRect b="4770" l="0" r="0" t="0"/>
          <a:stretch/>
        </p:blipFill>
        <p:spPr>
          <a:xfrm>
            <a:off x="3454675" y="1810099"/>
            <a:ext cx="5566476" cy="30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0" y="3185088"/>
            <a:ext cx="28956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5"/>
          <p:cNvSpPr/>
          <p:nvPr/>
        </p:nvSpPr>
        <p:spPr>
          <a:xfrm>
            <a:off x="405825" y="3755300"/>
            <a:ext cx="17802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85"/>
          <p:cNvPicPr preferRelativeResize="0"/>
          <p:nvPr/>
        </p:nvPicPr>
        <p:blipFill rotWithShape="1">
          <a:blip r:embed="rId5">
            <a:alphaModFix/>
          </a:blip>
          <a:srcRect b="26863" l="29042" r="0" t="0"/>
          <a:stretch/>
        </p:blipFill>
        <p:spPr>
          <a:xfrm>
            <a:off x="445662" y="1681747"/>
            <a:ext cx="2500675" cy="13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完成效果</a:t>
            </a:r>
            <a:endParaRPr/>
          </a:p>
        </p:txBody>
      </p:sp>
      <p:sp>
        <p:nvSpPr>
          <p:cNvPr id="504" name="Google Shape;504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6" name="Google Shape;50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625" y="1946225"/>
            <a:ext cx="5602901" cy="31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075" y="116675"/>
            <a:ext cx="43624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6"/>
          <p:cNvSpPr/>
          <p:nvPr/>
        </p:nvSpPr>
        <p:spPr>
          <a:xfrm>
            <a:off x="2431125" y="4126375"/>
            <a:ext cx="9540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86"/>
          <p:cNvSpPr/>
          <p:nvPr/>
        </p:nvSpPr>
        <p:spPr>
          <a:xfrm>
            <a:off x="4844075" y="2808525"/>
            <a:ext cx="9540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86"/>
          <p:cNvSpPr/>
          <p:nvPr/>
        </p:nvSpPr>
        <p:spPr>
          <a:xfrm>
            <a:off x="5925875" y="3457625"/>
            <a:ext cx="18159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加大虛擬記憶體</a:t>
            </a:r>
            <a:endParaRPr/>
          </a:p>
        </p:txBody>
      </p:sp>
      <p:sp>
        <p:nvSpPr>
          <p:cNvPr id="516" name="Google Shape;516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終端機輸入：</a:t>
            </a:r>
            <a:br>
              <a:rPr lang="zh-TW"/>
            </a:br>
            <a:r>
              <a:rPr lang="zh-TW">
                <a:solidFill>
                  <a:srgbClr val="242526"/>
                </a:solidFill>
                <a:highlight>
                  <a:schemeClr val="dk1"/>
                </a:highlight>
              </a:rPr>
              <a:t>sudo nano /etc/dphys-swapfile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將數字修改為2048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然後按Ctrl-X、按Y，按Enter存檔</a:t>
            </a:r>
            <a:endParaRPr/>
          </a:p>
        </p:txBody>
      </p:sp>
      <p:sp>
        <p:nvSpPr>
          <p:cNvPr id="517" name="Google Shape;517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 rotWithShape="1">
          <a:blip r:embed="rId3">
            <a:alphaModFix/>
          </a:blip>
          <a:srcRect b="8187" l="3513" r="5701" t="5893"/>
          <a:stretch/>
        </p:blipFill>
        <p:spPr>
          <a:xfrm>
            <a:off x="3860625" y="777300"/>
            <a:ext cx="4894151" cy="33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三、遠端連線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24" name="Google Shape;524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遠端控制工具-MobaXterm</a:t>
            </a:r>
            <a:endParaRPr/>
          </a:p>
        </p:txBody>
      </p:sp>
      <p:sp>
        <p:nvSpPr>
          <p:cNvPr id="531" name="Google Shape;531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PC安裝MobaXterm遠端控制工具，</a:t>
            </a:r>
            <a:r>
              <a:rPr lang="zh-TW"/>
              <a:t>樹莓派安裝xrdp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MobaXterm是一個windows連線Linux系統非常好用的遠端管理工具（安裝在PC上），包含SSH、FTP、VNC、RDP等，而且功能互相整合，例如SSH能整合檔案管理，讓我們能邊下命令也可以上傳檔案，非常推薦使用。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下載網址：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https://mobaxterm.mobatek.net/download.html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realVNC：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https://www.realvnc.com/en/connect/download/viewer/</a:t>
            </a:r>
            <a:endParaRPr>
              <a:solidFill>
                <a:srgbClr val="242526"/>
              </a:solidFill>
              <a:highlight>
                <a:schemeClr val="dk1"/>
              </a:highlight>
            </a:endParaRPr>
          </a:p>
        </p:txBody>
      </p:sp>
      <p:sp>
        <p:nvSpPr>
          <p:cNvPr id="532" name="Google Shape;53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RealVNC</a:t>
            </a:r>
            <a:r>
              <a:rPr lang="zh-TW"/>
              <a:t>遠端桌面</a:t>
            </a:r>
            <a:endParaRPr/>
          </a:p>
        </p:txBody>
      </p:sp>
      <p:sp>
        <p:nvSpPr>
          <p:cNvPr id="538" name="Google Shape;53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輸入IP後，再輸入帳號密碼即可看到桌面</a:t>
            </a:r>
            <a:endParaRPr/>
          </a:p>
        </p:txBody>
      </p:sp>
      <p:sp>
        <p:nvSpPr>
          <p:cNvPr id="539" name="Google Shape;53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0" name="Google Shape;540;p90"/>
          <p:cNvPicPr preferRelativeResize="0"/>
          <p:nvPr/>
        </p:nvPicPr>
        <p:blipFill rotWithShape="1">
          <a:blip r:embed="rId3">
            <a:alphaModFix/>
          </a:blip>
          <a:srcRect b="38987" l="0" r="30109" t="0"/>
          <a:stretch/>
        </p:blipFill>
        <p:spPr>
          <a:xfrm>
            <a:off x="-375175" y="2168520"/>
            <a:ext cx="4873149" cy="28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796" y="1521950"/>
            <a:ext cx="5170350" cy="353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查詢IP</a:t>
            </a:r>
            <a:endParaRPr/>
          </a:p>
        </p:txBody>
      </p:sp>
      <p:sp>
        <p:nvSpPr>
          <p:cNvPr id="547" name="Google Shape;547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IP</a:t>
            </a:r>
            <a:r>
              <a:rPr lang="zh-TW"/>
              <a:t>可利用右上角的網路圖示來查詢</a:t>
            </a:r>
            <a:endParaRPr/>
          </a:p>
        </p:txBody>
      </p:sp>
      <p:sp>
        <p:nvSpPr>
          <p:cNvPr id="548" name="Google Shape;54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9" name="Google Shape;5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913" y="1257200"/>
            <a:ext cx="45243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課程主題</a:t>
            </a:r>
            <a:endParaRPr/>
          </a:p>
        </p:txBody>
      </p:sp>
      <p:sp>
        <p:nvSpPr>
          <p:cNvPr id="236" name="Google Shape;236;p56"/>
          <p:cNvSpPr txBox="1"/>
          <p:nvPr>
            <p:ph idx="1" type="body"/>
          </p:nvPr>
        </p:nvSpPr>
        <p:spPr>
          <a:xfrm>
            <a:off x="311700" y="1152475"/>
            <a:ext cx="39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一、作業系統製作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二、開機初始設定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三、遠端連線(SSH及VNC桌面)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四、安裝VSCode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五</a:t>
            </a:r>
            <a:r>
              <a:rPr lang="zh-TW">
                <a:solidFill>
                  <a:schemeClr val="dk1"/>
                </a:solidFill>
              </a:rPr>
              <a:t>、使用USB或CSI鏡頭拍照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六、Tensorflow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-MNIST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-Teachable Machine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37" name="Google Shape;237;p56"/>
          <p:cNvSpPr txBox="1"/>
          <p:nvPr>
            <p:ph idx="1" type="body"/>
          </p:nvPr>
        </p:nvSpPr>
        <p:spPr>
          <a:xfrm>
            <a:off x="4725575" y="1152475"/>
            <a:ext cx="39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七、Mediapipe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- 手勢追蹤辨識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- 臉部特徵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- 身體節點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八、</a:t>
            </a:r>
            <a:r>
              <a:rPr lang="zh-TW">
                <a:solidFill>
                  <a:schemeClr val="dk1"/>
                </a:solidFill>
              </a:rPr>
              <a:t>YOLOv8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- 物件辨識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- 身體節點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- 物件分割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九、Nodered物聯網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遠端連線-桌面</a:t>
            </a:r>
            <a:endParaRPr/>
          </a:p>
        </p:txBody>
      </p:sp>
      <p:sp>
        <p:nvSpPr>
          <p:cNvPr id="555" name="Google Shape;555;p92"/>
          <p:cNvSpPr txBox="1"/>
          <p:nvPr>
            <p:ph idx="1" type="body"/>
          </p:nvPr>
        </p:nvSpPr>
        <p:spPr>
          <a:xfrm>
            <a:off x="311700" y="1152475"/>
            <a:ext cx="29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在MobaX</a:t>
            </a:r>
            <a:r>
              <a:rPr lang="zh-TW"/>
              <a:t>中新增一個session，選擇VNC，並輸入IP，例如192.168.1.88</a:t>
            </a:r>
            <a:br>
              <a:rPr lang="zh-TW"/>
            </a:br>
            <a:r>
              <a:rPr lang="zh-TW"/>
              <a:t>完成後，點勾選</a:t>
            </a:r>
            <a:br>
              <a:rPr lang="zh-TW"/>
            </a:br>
            <a:r>
              <a:rPr lang="zh-TW"/>
              <a:t>Use New embedded VNC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最後下方的OK</a:t>
            </a:r>
            <a:endParaRPr/>
          </a:p>
        </p:txBody>
      </p:sp>
      <p:sp>
        <p:nvSpPr>
          <p:cNvPr id="556" name="Google Shape;55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57" name="Google Shape;55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700" y="169050"/>
            <a:ext cx="5604600" cy="4670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92"/>
          <p:cNvSpPr/>
          <p:nvPr/>
        </p:nvSpPr>
        <p:spPr>
          <a:xfrm>
            <a:off x="5462675" y="445025"/>
            <a:ext cx="5487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92"/>
          <p:cNvSpPr/>
          <p:nvPr/>
        </p:nvSpPr>
        <p:spPr>
          <a:xfrm>
            <a:off x="5419525" y="1420225"/>
            <a:ext cx="5487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2"/>
          <p:cNvSpPr/>
          <p:nvPr/>
        </p:nvSpPr>
        <p:spPr>
          <a:xfrm>
            <a:off x="5143350" y="3172125"/>
            <a:ext cx="5487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開啟連線</a:t>
            </a:r>
            <a:endParaRPr/>
          </a:p>
        </p:txBody>
      </p:sp>
      <p:sp>
        <p:nvSpPr>
          <p:cNvPr id="566" name="Google Shape;566;p93"/>
          <p:cNvSpPr txBox="1"/>
          <p:nvPr>
            <p:ph idx="1" type="body"/>
          </p:nvPr>
        </p:nvSpPr>
        <p:spPr>
          <a:xfrm>
            <a:off x="311700" y="1152475"/>
            <a:ext cx="34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點選左側剛剛新增的VNC圖示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輸入帳密即可登入桌面</a:t>
            </a:r>
            <a:endParaRPr/>
          </a:p>
        </p:txBody>
      </p:sp>
      <p:sp>
        <p:nvSpPr>
          <p:cNvPr id="567" name="Google Shape;56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68" name="Google Shape;56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25" y="2320903"/>
            <a:ext cx="3391325" cy="21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775" y="566625"/>
            <a:ext cx="5394224" cy="4015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遠端連線SSH</a:t>
            </a:r>
            <a:endParaRPr/>
          </a:p>
        </p:txBody>
      </p:sp>
      <p:sp>
        <p:nvSpPr>
          <p:cNvPr id="575" name="Google Shape;575;p94"/>
          <p:cNvSpPr txBox="1"/>
          <p:nvPr>
            <p:ph idx="1" type="body"/>
          </p:nvPr>
        </p:nvSpPr>
        <p:spPr>
          <a:xfrm>
            <a:off x="311700" y="1152475"/>
            <a:ext cx="268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SSH</a:t>
            </a:r>
            <a:r>
              <a:rPr lang="zh-TW"/>
              <a:t>是遠端文字命令，一般Linux使用者習慣使用命令進行操控，減少桌面互動界面，可以增加可利用的記憶體。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一樣使用MobaX，新增session，選擇ssh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輸入IP及帳號之後按OK即可。</a:t>
            </a:r>
            <a:endParaRPr/>
          </a:p>
        </p:txBody>
      </p:sp>
      <p:sp>
        <p:nvSpPr>
          <p:cNvPr id="576" name="Google Shape;576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77" name="Google Shape;577;p94"/>
          <p:cNvPicPr preferRelativeResize="0"/>
          <p:nvPr/>
        </p:nvPicPr>
        <p:blipFill rotWithShape="1">
          <a:blip r:embed="rId3">
            <a:alphaModFix/>
          </a:blip>
          <a:srcRect b="0" l="1282" r="9015" t="0"/>
          <a:stretch/>
        </p:blipFill>
        <p:spPr>
          <a:xfrm>
            <a:off x="3680100" y="159175"/>
            <a:ext cx="5291026" cy="4617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94"/>
          <p:cNvSpPr/>
          <p:nvPr/>
        </p:nvSpPr>
        <p:spPr>
          <a:xfrm>
            <a:off x="4572000" y="1480850"/>
            <a:ext cx="11439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4"/>
          <p:cNvSpPr/>
          <p:nvPr/>
        </p:nvSpPr>
        <p:spPr>
          <a:xfrm>
            <a:off x="7128975" y="1480850"/>
            <a:ext cx="11439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4"/>
          <p:cNvSpPr/>
          <p:nvPr/>
        </p:nvSpPr>
        <p:spPr>
          <a:xfrm>
            <a:off x="3568850" y="445025"/>
            <a:ext cx="7209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連線效果</a:t>
            </a:r>
            <a:endParaRPr/>
          </a:p>
        </p:txBody>
      </p:sp>
      <p:sp>
        <p:nvSpPr>
          <p:cNvPr id="586" name="Google Shape;586;p95"/>
          <p:cNvSpPr txBox="1"/>
          <p:nvPr>
            <p:ph idx="1" type="body"/>
          </p:nvPr>
        </p:nvSpPr>
        <p:spPr>
          <a:xfrm>
            <a:off x="311700" y="1152475"/>
            <a:ext cx="213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可於左側直接使用sftp檔案總管，右側大視窗輸入命令，十分完美。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sftp可以直接拖曳檔案上傳或下載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FF0000"/>
                </a:solidFill>
              </a:rPr>
              <a:t>也可以直接編輯程式存檔，就不用爛爛的nano了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7" name="Google Shape;58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88" name="Google Shape;588;p95"/>
          <p:cNvPicPr preferRelativeResize="0"/>
          <p:nvPr/>
        </p:nvPicPr>
        <p:blipFill rotWithShape="1">
          <a:blip r:embed="rId3">
            <a:alphaModFix/>
          </a:blip>
          <a:srcRect b="0" l="0" r="11995" t="0"/>
          <a:stretch/>
        </p:blipFill>
        <p:spPr>
          <a:xfrm>
            <a:off x="2446624" y="0"/>
            <a:ext cx="65745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遠端控制工具-廣域網路</a:t>
            </a:r>
            <a:endParaRPr/>
          </a:p>
        </p:txBody>
      </p:sp>
      <p:sp>
        <p:nvSpPr>
          <p:cNvPr id="594" name="Google Shape;594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目前測試Anydesk、teamviewer都失敗，看有沒有哪位同學可以測試別的軟體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網路找到的方案：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https://blog.cavedu.com/2018/09/19/raspberry-pi-pc-remotecontrol/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最新官方遠端桌面</a:t>
            </a:r>
            <a:endParaRPr/>
          </a:p>
        </p:txBody>
      </p:sp>
      <p:sp>
        <p:nvSpPr>
          <p:cNvPr id="601" name="Google Shape;601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說明網址：</a:t>
            </a: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https://www.raspberrypi.com/software/connect/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602" name="Google Shape;602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03" name="Google Shape;603;p97"/>
          <p:cNvPicPr preferRelativeResize="0"/>
          <p:nvPr/>
        </p:nvPicPr>
        <p:blipFill rotWithShape="1">
          <a:blip r:embed="rId4">
            <a:alphaModFix/>
          </a:blip>
          <a:srcRect b="19471" l="34348" r="0" t="0"/>
          <a:stretch/>
        </p:blipFill>
        <p:spPr>
          <a:xfrm>
            <a:off x="927825" y="1839400"/>
            <a:ext cx="6003099" cy="41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四</a:t>
            </a:r>
            <a:r>
              <a:rPr b="1" lang="zh-TW">
                <a:solidFill>
                  <a:srgbClr val="000000"/>
                </a:solidFill>
              </a:rPr>
              <a:t>、</a:t>
            </a:r>
            <a:r>
              <a:rPr b="1" lang="zh-TW">
                <a:solidFill>
                  <a:srgbClr val="000000"/>
                </a:solidFill>
              </a:rPr>
              <a:t>安裝軟體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09" name="Google Shape;609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更新系統</a:t>
            </a:r>
            <a:endParaRPr/>
          </a:p>
        </p:txBody>
      </p:sp>
      <p:sp>
        <p:nvSpPr>
          <p:cNvPr id="616" name="Google Shape;616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輸入以下指令，將內建所有系統軟體更新：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42526"/>
                </a:solidFill>
                <a:highlight>
                  <a:schemeClr val="dk1"/>
                </a:highlight>
              </a:rPr>
              <a:t>sudo apt update &amp;&amp; </a:t>
            </a:r>
            <a:r>
              <a:rPr lang="zh-TW">
                <a:solidFill>
                  <a:srgbClr val="242526"/>
                </a:solidFill>
                <a:highlight>
                  <a:schemeClr val="dk1"/>
                </a:highlight>
              </a:rPr>
              <a:t>sudo apt upgrade -y </a:t>
            </a:r>
            <a:endParaRPr>
              <a:solidFill>
                <a:srgbClr val="242526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依照網路速度可能需要10-15分鐘</a:t>
            </a:r>
            <a:endParaRPr/>
          </a:p>
        </p:txBody>
      </p:sp>
      <p:sp>
        <p:nvSpPr>
          <p:cNvPr id="617" name="Google Shape;617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18" name="Google Shape;618;p99"/>
          <p:cNvPicPr preferRelativeResize="0"/>
          <p:nvPr/>
        </p:nvPicPr>
        <p:blipFill rotWithShape="1">
          <a:blip r:embed="rId3">
            <a:alphaModFix/>
          </a:blip>
          <a:srcRect b="20251" l="0" r="0" t="19204"/>
          <a:stretch/>
        </p:blipFill>
        <p:spPr>
          <a:xfrm>
            <a:off x="870736" y="2571750"/>
            <a:ext cx="7402526" cy="26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安裝VSCode</a:t>
            </a:r>
            <a:endParaRPr/>
          </a:p>
        </p:txBody>
      </p:sp>
      <p:sp>
        <p:nvSpPr>
          <p:cNvPr id="624" name="Google Shape;624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對於寫Python來說VSCode是一個非常容易上手的工具，主要是具有即時除錯、智慧提示、變數監看等功能，筆者非常建議，以下都以VSCode來進行說明。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直接使用命列安裝：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sudo apt install code -y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26" name="Google Shape;62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663" y="2894638"/>
            <a:ext cx="58769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VSCode</a:t>
            </a:r>
            <a:r>
              <a:rPr lang="zh-TW"/>
              <a:t>到底有什麼優點？</a:t>
            </a:r>
            <a:endParaRPr/>
          </a:p>
        </p:txBody>
      </p:sp>
      <p:sp>
        <p:nvSpPr>
          <p:cNvPr id="632" name="Google Shape;632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dk1"/>
                </a:solidFill>
              </a:rPr>
              <a:t>執行、中斷、監看</a:t>
            </a:r>
            <a:endParaRPr sz="4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34" name="Google Shape;63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9" y="2029894"/>
            <a:ext cx="7831835" cy="397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樹莓派5</a:t>
            </a:r>
            <a:r>
              <a:rPr lang="zh-TW"/>
              <a:t> 8G YOLOv8 AI</a:t>
            </a:r>
            <a:r>
              <a:rPr lang="zh-TW"/>
              <a:t>辨識</a:t>
            </a:r>
            <a:endParaRPr/>
          </a:p>
        </p:txBody>
      </p:sp>
      <p:sp>
        <p:nvSpPr>
          <p:cNvPr id="244" name="Google Shape;244;p57"/>
          <p:cNvSpPr txBox="1"/>
          <p:nvPr>
            <p:ph idx="1" type="body"/>
          </p:nvPr>
        </p:nvSpPr>
        <p:spPr>
          <a:xfrm>
            <a:off x="311700" y="1152475"/>
            <a:ext cx="502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設備：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樹莓派5原廠 8G記憶體    2.  5V5A充電器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3.   128G/256 記憶                 4.  雙風扇外殼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課程主題：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基礎環境     2. Mediapipe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3. Pytorch       4.YOLOv8</a:t>
            </a:r>
            <a:endParaRPr/>
          </a:p>
        </p:txBody>
      </p:sp>
      <p:pic>
        <p:nvPicPr>
          <p:cNvPr id="245" name="Google Shape;2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599" y="125025"/>
            <a:ext cx="3246625" cy="24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375" y="2717799"/>
            <a:ext cx="3246624" cy="24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設定VSCode</a:t>
            </a:r>
            <a:endParaRPr/>
          </a:p>
        </p:txBody>
      </p:sp>
      <p:sp>
        <p:nvSpPr>
          <p:cNvPr id="640" name="Google Shape;640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安裝中文語系及python延伸套件，點選左側的延伸套件圖示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    輸入chinese安裝繁中                                        輸入python安裝python工具</a:t>
            </a:r>
            <a:endParaRPr/>
          </a:p>
        </p:txBody>
      </p:sp>
      <p:sp>
        <p:nvSpPr>
          <p:cNvPr id="641" name="Google Shape;641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42" name="Google Shape;64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546" y="2246275"/>
            <a:ext cx="3689599" cy="27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27" y="2246277"/>
            <a:ext cx="4502225" cy="28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02"/>
          <p:cNvSpPr/>
          <p:nvPr/>
        </p:nvSpPr>
        <p:spPr>
          <a:xfrm>
            <a:off x="188825" y="4352575"/>
            <a:ext cx="5487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02"/>
          <p:cNvSpPr/>
          <p:nvPr/>
        </p:nvSpPr>
        <p:spPr>
          <a:xfrm>
            <a:off x="687350" y="2838025"/>
            <a:ext cx="11439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02"/>
          <p:cNvSpPr/>
          <p:nvPr/>
        </p:nvSpPr>
        <p:spPr>
          <a:xfrm>
            <a:off x="5840700" y="2838025"/>
            <a:ext cx="11439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安裝中文後若依然是英文該如何？</a:t>
            </a:r>
            <a:endParaRPr/>
          </a:p>
        </p:txBody>
      </p:sp>
      <p:sp>
        <p:nvSpPr>
          <p:cNvPr id="652" name="Google Shape;652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Ctrl + Shift + 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跳出指令視窗，輸入language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點選configure Display Language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再選中文(</a:t>
            </a:r>
            <a:r>
              <a:rPr lang="zh-TW"/>
              <a:t>繁體</a:t>
            </a: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54" name="Google Shape;65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270" y="1246525"/>
            <a:ext cx="4845849" cy="3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47" y="3522175"/>
            <a:ext cx="3376600" cy="1621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6" name="Google Shape;656;p103"/>
          <p:cNvSpPr/>
          <p:nvPr/>
        </p:nvSpPr>
        <p:spPr>
          <a:xfrm>
            <a:off x="5318100" y="1673625"/>
            <a:ext cx="2357700" cy="69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建立專案資料夾</a:t>
            </a:r>
            <a:endParaRPr/>
          </a:p>
        </p:txBody>
      </p:sp>
      <p:sp>
        <p:nvSpPr>
          <p:cNvPr id="662" name="Google Shape;662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VSCode</a:t>
            </a:r>
            <a:r>
              <a:rPr b="1" lang="zh-TW">
                <a:solidFill>
                  <a:srgbClr val="FF0000"/>
                </a:solidFill>
              </a:rPr>
              <a:t>的程式會建議以資料夾作為一個專案的開始</a:t>
            </a:r>
            <a:r>
              <a:rPr lang="zh-TW"/>
              <a:t>，例如我們在家目錄中新增資料夾python，</a:t>
            </a:r>
            <a:endParaRPr/>
          </a:p>
        </p:txBody>
      </p:sp>
      <p:sp>
        <p:nvSpPr>
          <p:cNvPr id="663" name="Google Shape;663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64" name="Google Shape;664;p104"/>
          <p:cNvPicPr preferRelativeResize="0"/>
          <p:nvPr/>
        </p:nvPicPr>
        <p:blipFill rotWithShape="1">
          <a:blip r:embed="rId3">
            <a:alphaModFix/>
          </a:blip>
          <a:srcRect b="40362" l="0" r="19231" t="0"/>
          <a:stretch/>
        </p:blipFill>
        <p:spPr>
          <a:xfrm>
            <a:off x="703463" y="1975650"/>
            <a:ext cx="7272874" cy="333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5"/>
          <p:cNvSpPr txBox="1"/>
          <p:nvPr>
            <p:ph idx="1" type="body"/>
          </p:nvPr>
        </p:nvSpPr>
        <p:spPr>
          <a:xfrm>
            <a:off x="200250" y="-12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新增一個檔案，名稱為0test.py，內容如下，並使用偵測方式執行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print('helloworld')</a:t>
            </a:r>
            <a:endParaRPr/>
          </a:p>
        </p:txBody>
      </p:sp>
      <p:sp>
        <p:nvSpPr>
          <p:cNvPr id="670" name="Google Shape;670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71" name="Google Shape;671;p105"/>
          <p:cNvPicPr preferRelativeResize="0"/>
          <p:nvPr/>
        </p:nvPicPr>
        <p:blipFill rotWithShape="1">
          <a:blip r:embed="rId3">
            <a:alphaModFix/>
          </a:blip>
          <a:srcRect b="16352" l="2181" r="0" t="4764"/>
          <a:stretch/>
        </p:blipFill>
        <p:spPr>
          <a:xfrm>
            <a:off x="275275" y="1159888"/>
            <a:ext cx="8370550" cy="38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五、</a:t>
            </a:r>
            <a:r>
              <a:rPr b="1" lang="zh-TW">
                <a:solidFill>
                  <a:srgbClr val="000000"/>
                </a:solidFill>
              </a:rPr>
              <a:t>使用鏡頭拍照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77" name="Google Shape;677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刪除跨域管理</a:t>
            </a:r>
            <a:endParaRPr/>
          </a:p>
        </p:txBody>
      </p:sp>
      <p:sp>
        <p:nvSpPr>
          <p:cNvPr id="684" name="Google Shape;684;p107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理論上應該使用虛擬環境，但簡單起見，可以刪除跨域管理，讓套件安裝簡便。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指令：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cd /usr/lib/python3.11 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sudo rm EXTERNALLY-MANAGED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cd ~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86" name="Google Shape;686;p107"/>
          <p:cNvPicPr preferRelativeResize="0"/>
          <p:nvPr/>
        </p:nvPicPr>
        <p:blipFill rotWithShape="1">
          <a:blip r:embed="rId3">
            <a:alphaModFix/>
          </a:blip>
          <a:srcRect b="0" l="0" r="12002" t="0"/>
          <a:stretch/>
        </p:blipFill>
        <p:spPr>
          <a:xfrm>
            <a:off x="4126475" y="1669825"/>
            <a:ext cx="5556400" cy="33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安裝OpenCV</a:t>
            </a:r>
            <a:endParaRPr/>
          </a:p>
        </p:txBody>
      </p:sp>
      <p:sp>
        <p:nvSpPr>
          <p:cNvPr id="692" name="Google Shape;692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OpenCV是Python影像辨識最基本的工具，內建很多工具可以協助處理很多與影像有關的工作。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直接使用命列安裝：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pip install opencv-contrib-python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94" name="Google Shape;69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25" y="3257286"/>
            <a:ext cx="6997250" cy="147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使用VSCode測試</a:t>
            </a:r>
            <a:endParaRPr/>
          </a:p>
        </p:txBody>
      </p:sp>
      <p:sp>
        <p:nvSpPr>
          <p:cNvPr id="700" name="Google Shape;700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在test.py下</a:t>
            </a:r>
            <a:r>
              <a:rPr lang="zh-TW"/>
              <a:t>輸入</a:t>
            </a:r>
            <a:br>
              <a:rPr lang="zh-TW"/>
            </a:br>
            <a:r>
              <a:rPr lang="zh-TW"/>
              <a:t>import cv2</a:t>
            </a:r>
            <a:br>
              <a:rPr lang="zh-TW"/>
            </a:br>
            <a:r>
              <a:rPr lang="zh-TW"/>
              <a:t>print(cv2.__version__)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02" name="Google Shape;702;p109"/>
          <p:cNvPicPr preferRelativeResize="0"/>
          <p:nvPr/>
        </p:nvPicPr>
        <p:blipFill rotWithShape="1">
          <a:blip r:embed="rId3">
            <a:alphaModFix/>
          </a:blip>
          <a:srcRect b="0" l="22275" r="0" t="0"/>
          <a:stretch/>
        </p:blipFill>
        <p:spPr>
          <a:xfrm>
            <a:off x="3355772" y="118300"/>
            <a:ext cx="584115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呼叫鏡頭</a:t>
            </a:r>
            <a:endParaRPr/>
          </a:p>
        </p:txBody>
      </p:sp>
      <p:sp>
        <p:nvSpPr>
          <p:cNvPr id="708" name="Google Shape;708;p110"/>
          <p:cNvSpPr txBox="1"/>
          <p:nvPr>
            <p:ph idx="1" type="body"/>
          </p:nvPr>
        </p:nvSpPr>
        <p:spPr>
          <a:xfrm>
            <a:off x="311700" y="1152475"/>
            <a:ext cx="299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USB</a:t>
            </a:r>
            <a:r>
              <a:rPr lang="zh-TW"/>
              <a:t>鏡頭：1_USBCam.py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列出USB鏡頭編號，</a:t>
            </a:r>
            <a:r>
              <a:rPr lang="zh-TW"/>
              <a:t>USB似乎都是8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v4l2-ctl --list-devices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zh-TW"/>
            </a:br>
            <a:r>
              <a:rPr lang="zh-TW"/>
              <a:t>CSI鏡頭：1_CSICam.py</a:t>
            </a:r>
            <a:endParaRPr/>
          </a:p>
        </p:txBody>
      </p:sp>
      <p:sp>
        <p:nvSpPr>
          <p:cNvPr id="709" name="Google Shape;709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10" name="Google Shape;71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197" y="510000"/>
            <a:ext cx="5854550" cy="381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擷取單一影像</a:t>
            </a:r>
            <a:endParaRPr/>
          </a:p>
        </p:txBody>
      </p:sp>
      <p:sp>
        <p:nvSpPr>
          <p:cNvPr id="716" name="Google Shape;716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2_USBCam_take.py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2_CSICam_take.py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按c可以拍照存檔photo.jpg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18" name="Google Shape;718;p111"/>
          <p:cNvPicPr preferRelativeResize="0"/>
          <p:nvPr/>
        </p:nvPicPr>
        <p:blipFill rotWithShape="1">
          <a:blip r:embed="rId3">
            <a:alphaModFix/>
          </a:blip>
          <a:srcRect b="18883" l="0" r="44781" t="0"/>
          <a:stretch/>
        </p:blipFill>
        <p:spPr>
          <a:xfrm>
            <a:off x="3754820" y="659200"/>
            <a:ext cx="4101551" cy="4172376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11"/>
          <p:cNvSpPr/>
          <p:nvPr/>
        </p:nvSpPr>
        <p:spPr>
          <a:xfrm>
            <a:off x="3714600" y="1398950"/>
            <a:ext cx="1143900" cy="4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5" name="Google Shape;255;p5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5446"/>
            <a:ext cx="9143998" cy="4772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六</a:t>
            </a:r>
            <a:r>
              <a:rPr b="1" lang="zh-TW">
                <a:solidFill>
                  <a:srgbClr val="000000"/>
                </a:solidFill>
              </a:rPr>
              <a:t>、Tensorflow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25" name="Google Shape;725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安裝Tensorflow</a:t>
            </a:r>
            <a:endParaRPr/>
          </a:p>
        </p:txBody>
      </p:sp>
      <p:sp>
        <p:nvSpPr>
          <p:cNvPr id="732" name="Google Shape;732;p113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直接使用命列安裝：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pip install tensorflow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34" name="Google Shape;73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50" y="2571750"/>
            <a:ext cx="7636875" cy="22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手寫辨識訓練</a:t>
            </a:r>
            <a:endParaRPr/>
          </a:p>
        </p:txBody>
      </p:sp>
      <p:sp>
        <p:nvSpPr>
          <p:cNvPr id="740" name="Google Shape;740;p114"/>
          <p:cNvSpPr txBox="1"/>
          <p:nvPr>
            <p:ph idx="1" type="body"/>
          </p:nvPr>
        </p:nvSpPr>
        <p:spPr>
          <a:xfrm>
            <a:off x="118525" y="1152475"/>
            <a:ext cx="28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安裝matplotlib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pip install 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matplotlib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檔案：03_MNIST_TF.py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本練習僅供測試，一般訓練不會在RPI，效能</a:t>
            </a:r>
            <a:r>
              <a:rPr lang="zh-TW">
                <a:solidFill>
                  <a:srgbClr val="FF0000"/>
                </a:solidFill>
              </a:rPr>
              <a:t>不如</a:t>
            </a:r>
            <a:r>
              <a:rPr lang="zh-TW"/>
              <a:t>一般文書電腦。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訓練好會產生模型檔案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mnist.keras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42" name="Google Shape;742;p114"/>
          <p:cNvPicPr preferRelativeResize="0"/>
          <p:nvPr/>
        </p:nvPicPr>
        <p:blipFill rotWithShape="1">
          <a:blip r:embed="rId3">
            <a:alphaModFix/>
          </a:blip>
          <a:srcRect b="0" l="0" r="5033" t="0"/>
          <a:stretch/>
        </p:blipFill>
        <p:spPr>
          <a:xfrm>
            <a:off x="2941225" y="0"/>
            <a:ext cx="62027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14"/>
          <p:cNvSpPr/>
          <p:nvPr/>
        </p:nvSpPr>
        <p:spPr>
          <a:xfrm>
            <a:off x="3034100" y="824525"/>
            <a:ext cx="1143900" cy="19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跑一下看看</a:t>
            </a:r>
            <a:endParaRPr/>
          </a:p>
        </p:txBody>
      </p:sp>
      <p:sp>
        <p:nvSpPr>
          <p:cNvPr id="749" name="Google Shape;749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</a:t>
            </a:r>
            <a:r>
              <a:rPr lang="zh-TW"/>
              <a:t>安裝套件</a:t>
            </a:r>
            <a:br>
              <a:rPr lang="zh-TW"/>
            </a:b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pip install pyscreenshot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下載訓練好的AI模型</a:t>
            </a:r>
            <a:br>
              <a:rPr lang="zh-TW"/>
            </a:br>
            <a:r>
              <a:rPr lang="zh-TW"/>
              <a:t>CNNMnist.h5</a:t>
            </a:r>
            <a:br>
              <a:rPr lang="zh-TW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範例程式：04_MNIST_Pred.py</a:t>
            </a:r>
            <a:endParaRPr/>
          </a:p>
        </p:txBody>
      </p:sp>
      <p:sp>
        <p:nvSpPr>
          <p:cNvPr id="750" name="Google Shape;750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51" name="Google Shape;751;p115"/>
          <p:cNvPicPr preferRelativeResize="0"/>
          <p:nvPr/>
        </p:nvPicPr>
        <p:blipFill rotWithShape="1">
          <a:blip r:embed="rId3">
            <a:alphaModFix/>
          </a:blip>
          <a:srcRect b="-9" l="11339" r="0" t="7227"/>
          <a:stretch/>
        </p:blipFill>
        <p:spPr>
          <a:xfrm>
            <a:off x="4277125" y="203025"/>
            <a:ext cx="3314700" cy="44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結合teachable machine做剪刀石頭布</a:t>
            </a:r>
            <a:endParaRPr/>
          </a:p>
        </p:txBody>
      </p:sp>
      <p:sp>
        <p:nvSpPr>
          <p:cNvPr id="757" name="Google Shape;757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由於CSI鏡頭無法直接存取，因此先用PC訓練，匯出模型到RPI上測試執行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將訓練好的模型存入RPI的python資料夾下，然後執行以下程式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5_TEACHM_TF.py</a:t>
            </a:r>
            <a:endParaRPr/>
          </a:p>
        </p:txBody>
      </p:sp>
      <p:sp>
        <p:nvSpPr>
          <p:cNvPr id="758" name="Google Shape;758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66" name="Google Shape;76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七</a:t>
            </a:r>
            <a:r>
              <a:rPr b="1" lang="zh-TW">
                <a:solidFill>
                  <a:srgbClr val="000000"/>
                </a:solidFill>
              </a:rPr>
              <a:t>、Mediapipe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72" name="Google Shape;772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Mediapipe</a:t>
            </a:r>
            <a:endParaRPr/>
          </a:p>
        </p:txBody>
      </p:sp>
      <p:sp>
        <p:nvSpPr>
          <p:cNvPr id="779" name="Google Shape;779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MediaPipe是Google最新的人體感測套件，純CPU方案不須GPU加速，所以很適合沒有GPU的RPI，包括人臉、身體、手指等等，安裝只要執行以下語法即可。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直接使用命列安裝：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pip install mediapipe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1" name="Google Shape;781;p119"/>
          <p:cNvPicPr preferRelativeResize="0"/>
          <p:nvPr/>
        </p:nvPicPr>
        <p:blipFill rotWithShape="1">
          <a:blip r:embed="rId3">
            <a:alphaModFix/>
          </a:blip>
          <a:srcRect b="0" l="0" r="8382" t="0"/>
          <a:stretch/>
        </p:blipFill>
        <p:spPr>
          <a:xfrm>
            <a:off x="223325" y="3155975"/>
            <a:ext cx="8377674" cy="16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手部追蹤</a:t>
            </a:r>
            <a:endParaRPr/>
          </a:p>
        </p:txBody>
      </p:sp>
      <p:sp>
        <p:nvSpPr>
          <p:cNvPr id="787" name="Google Shape;787;p120"/>
          <p:cNvSpPr txBox="1"/>
          <p:nvPr>
            <p:ph idx="1" type="body"/>
          </p:nvPr>
        </p:nvSpPr>
        <p:spPr>
          <a:xfrm>
            <a:off x="311700" y="1152475"/>
            <a:ext cx="422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手部追蹤範例程式：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注意手指關節編號，可以用來判斷每根手指是否伸出，例如8的Y座標&lt;7的Y座標時，代表食指是伸出的。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手部追蹤：06_Md_Hand.py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手指辨識：07_Md_Finger.py</a:t>
            </a:r>
            <a:endParaRPr/>
          </a:p>
        </p:txBody>
      </p:sp>
      <p:sp>
        <p:nvSpPr>
          <p:cNvPr id="788" name="Google Shape;788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9" name="Google Shape;789;p120"/>
          <p:cNvPicPr preferRelativeResize="0"/>
          <p:nvPr/>
        </p:nvPicPr>
        <p:blipFill rotWithShape="1">
          <a:blip r:embed="rId3">
            <a:alphaModFix/>
          </a:blip>
          <a:srcRect b="20777" l="17894" r="29209" t="12175"/>
          <a:stretch/>
        </p:blipFill>
        <p:spPr>
          <a:xfrm>
            <a:off x="4863500" y="375938"/>
            <a:ext cx="3819800" cy="4391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0" name="Google Shape;790;p120"/>
          <p:cNvCxnSpPr/>
          <p:nvPr/>
        </p:nvCxnSpPr>
        <p:spPr>
          <a:xfrm>
            <a:off x="5261550" y="845000"/>
            <a:ext cx="0" cy="125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120"/>
          <p:cNvCxnSpPr/>
          <p:nvPr/>
        </p:nvCxnSpPr>
        <p:spPr>
          <a:xfrm>
            <a:off x="5261500" y="844988"/>
            <a:ext cx="13089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2" name="Google Shape;792;p120"/>
          <p:cNvSpPr txBox="1"/>
          <p:nvPr/>
        </p:nvSpPr>
        <p:spPr>
          <a:xfrm>
            <a:off x="5510950" y="533938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X越大</a:t>
            </a:r>
            <a:endParaRPr/>
          </a:p>
        </p:txBody>
      </p:sp>
      <p:sp>
        <p:nvSpPr>
          <p:cNvPr id="793" name="Google Shape;793;p120"/>
          <p:cNvSpPr txBox="1"/>
          <p:nvPr/>
        </p:nvSpPr>
        <p:spPr>
          <a:xfrm>
            <a:off x="4956150" y="1093388"/>
            <a:ext cx="3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</a:t>
            </a:r>
            <a:endParaRPr/>
          </a:p>
        </p:txBody>
      </p:sp>
      <p:sp>
        <p:nvSpPr>
          <p:cNvPr id="794" name="Google Shape;794;p120"/>
          <p:cNvSpPr txBox="1"/>
          <p:nvPr/>
        </p:nvSpPr>
        <p:spPr>
          <a:xfrm>
            <a:off x="4700950" y="525963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（0,0）</a:t>
            </a:r>
            <a:endParaRPr/>
          </a:p>
        </p:txBody>
      </p:sp>
      <p:pic>
        <p:nvPicPr>
          <p:cNvPr id="795" name="Google Shape;795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928" y="2787500"/>
            <a:ext cx="2533650" cy="20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手勢辨識</a:t>
            </a:r>
            <a:endParaRPr/>
          </a:p>
        </p:txBody>
      </p:sp>
      <p:sp>
        <p:nvSpPr>
          <p:cNvPr id="801" name="Google Shape;801;p121"/>
          <p:cNvSpPr txBox="1"/>
          <p:nvPr>
            <p:ph idx="1" type="body"/>
          </p:nvPr>
        </p:nvSpPr>
        <p:spPr>
          <a:xfrm>
            <a:off x="311700" y="1152475"/>
            <a:ext cx="388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如果要真正了解手部動作，還是要用座標</a:t>
            </a:r>
            <a:r>
              <a:rPr b="1" lang="zh-TW">
                <a:solidFill>
                  <a:srgbClr val="FF0000"/>
                </a:solidFill>
              </a:rPr>
              <a:t>角度</a:t>
            </a:r>
            <a:r>
              <a:rPr lang="zh-TW"/>
              <a:t>比較準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8_Md_Finger_Agl.py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03" name="Google Shape;80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00" y="2571750"/>
            <a:ext cx="2975575" cy="23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698" y="90545"/>
            <a:ext cx="4618499" cy="49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21"/>
          <p:cNvSpPr/>
          <p:nvPr/>
        </p:nvSpPr>
        <p:spPr>
          <a:xfrm>
            <a:off x="7597250" y="2290475"/>
            <a:ext cx="184900" cy="79375"/>
          </a:xfrm>
          <a:custGeom>
            <a:rect b="b" l="l" r="r" t="t"/>
            <a:pathLst>
              <a:path extrusionOk="0" h="3175" w="7396">
                <a:moveTo>
                  <a:pt x="0" y="897"/>
                </a:moveTo>
                <a:cubicBezTo>
                  <a:pt x="747" y="1271"/>
                  <a:pt x="3249" y="3288"/>
                  <a:pt x="4482" y="3138"/>
                </a:cubicBezTo>
                <a:cubicBezTo>
                  <a:pt x="5715" y="2989"/>
                  <a:pt x="6910" y="523"/>
                  <a:pt x="7396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效能比較</a:t>
            </a:r>
            <a:endParaRPr/>
          </a:p>
        </p:txBody>
      </p:sp>
      <p:sp>
        <p:nvSpPr>
          <p:cNvPr id="261" name="Google Shape;26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3" name="Google Shape;263;p59"/>
          <p:cNvPicPr preferRelativeResize="0"/>
          <p:nvPr/>
        </p:nvPicPr>
        <p:blipFill rotWithShape="1">
          <a:blip r:embed="rId3">
            <a:alphaModFix/>
          </a:blip>
          <a:srcRect b="0" l="10289" r="0" t="0"/>
          <a:stretch/>
        </p:blipFill>
        <p:spPr>
          <a:xfrm>
            <a:off x="4571988" y="2250525"/>
            <a:ext cx="4475477" cy="280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9"/>
          <p:cNvPicPr preferRelativeResize="0"/>
          <p:nvPr/>
        </p:nvPicPr>
        <p:blipFill rotWithShape="1">
          <a:blip r:embed="rId4">
            <a:alphaModFix/>
          </a:blip>
          <a:srcRect b="0" l="12234" r="0" t="0"/>
          <a:stretch/>
        </p:blipFill>
        <p:spPr>
          <a:xfrm>
            <a:off x="88014" y="1017725"/>
            <a:ext cx="4378550" cy="280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使用Google mediapipe偵測運動&#10;偵測手部關節點的立體空間，整合OpenCV的圖層疊加，就可以製作簡單的AI互動遊戲，本課程有興趣的同學，歡迎參加以下免費線上課程&#10;課程名稱：人工智慧身體節點偵測及運動遊戲設計研習&#10;大綱：本課程以Python+VScode進行教學，使用套件為Google Mediapipe套件，利用身體節點來設計動作遊戲&#10;   1. 開發環境安裝（Anaconda+VSCode+Py3.8）&#10;   2. OpenCV視訊擷取&#10;   3. Mediapipe簡介與測試&#10;   4. 手部關節辨識與應用&#10;   5. 身體節點辨識與應用&#10;   6. 結合運動遊戲設計&#10;報名網址：&#10;https://t.ly/Wv13&#10;日期時間：2022/04/30 08:30~16:30&#10;舉辦單位：感謝台南市聖功女中 毛全良老師" id="813" name="Google Shape;813;p122" title="Mediapipe AI互動遊戲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675" y="114950"/>
            <a:ext cx="6942650" cy="52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臉部特徵點範例</a:t>
            </a:r>
            <a:endParaRPr/>
          </a:p>
        </p:txBody>
      </p:sp>
      <p:sp>
        <p:nvSpPr>
          <p:cNvPr id="819" name="Google Shape;819;p123"/>
          <p:cNvSpPr txBox="1"/>
          <p:nvPr>
            <p:ph idx="1" type="body"/>
          </p:nvPr>
        </p:nvSpPr>
        <p:spPr>
          <a:xfrm>
            <a:off x="133875" y="1152475"/>
            <a:ext cx="389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範例程式：9_Md_Face.py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臉部各點編號位置：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twgo.io/osbpe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21" name="Google Shape;82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436" y="966088"/>
            <a:ext cx="4425864" cy="321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29" name="Google Shape;82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175" y="886950"/>
            <a:ext cx="6402493" cy="36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顯示所有身體節點</a:t>
            </a:r>
            <a:endParaRPr/>
          </a:p>
        </p:txBody>
      </p:sp>
      <p:sp>
        <p:nvSpPr>
          <p:cNvPr id="835" name="Google Shape;835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範例程式：10_Md_body.py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37" name="Google Shape;83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700" y="1132275"/>
            <a:ext cx="602160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45" name="Google Shape;84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75" y="172825"/>
            <a:ext cx="3432475" cy="497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本課程以Python+VScode進行教學，使用套件為Google Mediapipe套件，偵測關節點的立體空間，並計算夾角後，計算運動次數&#10;1. mediapipe介紹說明：https://google.github.io/mediapipe/&#10;2. 本範例程式碼：https://github.com/youjunjer/Mediapipe_PoseActivity" id="846" name="Google Shape;846;p126" title="人工智慧身體節點偵測及運動(Mediapipe應用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000" y="669650"/>
            <a:ext cx="5580275" cy="41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七</a:t>
            </a:r>
            <a:r>
              <a:rPr b="1" lang="zh-TW">
                <a:solidFill>
                  <a:srgbClr val="000000"/>
                </a:solidFill>
              </a:rPr>
              <a:t>、YOLOv8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52" name="Google Shape;852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YOLOv8是商業化的產物</a:t>
            </a:r>
            <a:endParaRPr/>
          </a:p>
        </p:txBody>
      </p:sp>
      <p:sp>
        <p:nvSpPr>
          <p:cNvPr id="859" name="Google Shape;859;p128"/>
          <p:cNvSpPr txBox="1"/>
          <p:nvPr>
            <p:ph idx="1" type="body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與YOLOv4, v7不同，YOLOv8由Ultralytics進行開發，由於商業化考量，更能提供簡易的使用方式，避免編譯darknet繁瑣過程。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安裝過程與支援都不需要使用者手動，會自動偵測需求，直接下載模型檔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搭配其他套件，可使用、擴增、訓練完全包辦，讓使用者花時間在開發，而不是花時間在建構。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860" name="Google Shape;860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YOLOv8支援分割</a:t>
            </a:r>
            <a:endParaRPr/>
          </a:p>
        </p:txBody>
      </p:sp>
      <p:sp>
        <p:nvSpPr>
          <p:cNvPr id="866" name="Google Shape;866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67" name="Google Shape;86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不同類型的v8模型</a:t>
            </a:r>
            <a:endParaRPr/>
          </a:p>
        </p:txBody>
      </p:sp>
      <p:sp>
        <p:nvSpPr>
          <p:cNvPr id="873" name="Google Shape;873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3868"/>
            <a:ext cx="9143999" cy="3215013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效能比較</a:t>
            </a:r>
            <a:endParaRPr/>
          </a:p>
        </p:txBody>
      </p:sp>
      <p:sp>
        <p:nvSpPr>
          <p:cNvPr id="881" name="Google Shape;881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0"/>
            <a:ext cx="9144000" cy="409146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使用樹莓派的場合</a:t>
            </a:r>
            <a:endParaRPr/>
          </a:p>
        </p:txBody>
      </p:sp>
      <p:sp>
        <p:nvSpPr>
          <p:cNvPr id="270" name="Google Shape;270;p6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優勢：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省電（平均10W、最高25W）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無風扇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低熱量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GPIO可接收感測器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具基礎效能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便宜？</a:t>
            </a:r>
            <a:endParaRPr/>
          </a:p>
        </p:txBody>
      </p:sp>
      <p:sp>
        <p:nvSpPr>
          <p:cNvPr id="271" name="Google Shape;27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2" name="Google Shape;272;p60"/>
          <p:cNvSpPr txBox="1"/>
          <p:nvPr>
            <p:ph idx="1" type="body"/>
          </p:nvPr>
        </p:nvSpPr>
        <p:spPr>
          <a:xfrm>
            <a:off x="5091300" y="1152475"/>
            <a:ext cx="349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就是一台低效能的Linux伺服器，主要功能為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導覽機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廣告機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車載多媒體機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5"/>
              </a:rPr>
              <a:t>物聯網資料收集器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6"/>
              </a:rPr>
              <a:t>低功耗影像辨識器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7"/>
              </a:rPr>
              <a:t>監視器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8"/>
              </a:rPr>
              <a:t>工業用電腦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YOLOv8</a:t>
            </a:r>
            <a:endParaRPr/>
          </a:p>
        </p:txBody>
      </p:sp>
      <p:sp>
        <p:nvSpPr>
          <p:cNvPr id="889" name="Google Shape;889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參考官方網站：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https://docs.ultralytics.com/zh/quickstart/#install-ultralytics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RPI</a:t>
            </a:r>
            <a:r>
              <a:rPr lang="zh-TW"/>
              <a:t>直接使用命列安裝：</a:t>
            </a:r>
            <a:br>
              <a:rPr lang="zh-TW"/>
            </a:b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pip install ultralytics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890" name="Google Shape;890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91" name="Google Shape;891;p132"/>
          <p:cNvPicPr preferRelativeResize="0"/>
          <p:nvPr/>
        </p:nvPicPr>
        <p:blipFill rotWithShape="1">
          <a:blip r:embed="rId4">
            <a:alphaModFix/>
          </a:blip>
          <a:srcRect b="0" l="0" r="25584" t="0"/>
          <a:stretch/>
        </p:blipFill>
        <p:spPr>
          <a:xfrm>
            <a:off x="753375" y="2833300"/>
            <a:ext cx="6804576" cy="19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基礎測試</a:t>
            </a:r>
            <a:endParaRPr/>
          </a:p>
        </p:txBody>
      </p:sp>
      <p:sp>
        <p:nvSpPr>
          <p:cNvPr id="897" name="Google Shape;897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物件辨識：11_YOLOv8.py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人體節點：將模型名稱改為 </a:t>
            </a:r>
            <a:r>
              <a:rPr b="1" lang="zh-TW">
                <a:solidFill>
                  <a:schemeClr val="dk1"/>
                </a:solidFill>
              </a:rPr>
              <a:t>yolov8-post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物件分割：</a:t>
            </a:r>
            <a:r>
              <a:rPr lang="zh-TW"/>
              <a:t>將模型名稱改為 </a:t>
            </a:r>
            <a:r>
              <a:rPr b="1" lang="zh-TW">
                <a:solidFill>
                  <a:schemeClr val="dk1"/>
                </a:solidFill>
              </a:rPr>
              <a:t>yolov8-seg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99" name="Google Shape;899;p133"/>
          <p:cNvPicPr preferRelativeResize="0"/>
          <p:nvPr/>
        </p:nvPicPr>
        <p:blipFill rotWithShape="1">
          <a:blip r:embed="rId3">
            <a:alphaModFix/>
          </a:blip>
          <a:srcRect b="0" l="80148" r="0" t="0"/>
          <a:stretch/>
        </p:blipFill>
        <p:spPr>
          <a:xfrm>
            <a:off x="5511825" y="2645475"/>
            <a:ext cx="18152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33"/>
          <p:cNvPicPr preferRelativeResize="0"/>
          <p:nvPr/>
        </p:nvPicPr>
        <p:blipFill rotWithShape="1">
          <a:blip r:embed="rId3">
            <a:alphaModFix/>
          </a:blip>
          <a:srcRect b="0" l="19975" r="39801" t="0"/>
          <a:stretch/>
        </p:blipFill>
        <p:spPr>
          <a:xfrm>
            <a:off x="1831175" y="2645475"/>
            <a:ext cx="367814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06" name="Google Shape;90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650" y="688044"/>
            <a:ext cx="5887149" cy="4003056"/>
          </a:xfrm>
          <a:prstGeom prst="rect">
            <a:avLst/>
          </a:prstGeom>
          <a:noFill/>
          <a:ln>
            <a:noFill/>
          </a:ln>
          <a:effectLst>
            <a:outerShdw blurRad="38100" sx="101000" rotWithShape="0" algn="ctr" sy="101000">
              <a:srgbClr val="000000">
                <a:alpha val="22750"/>
              </a:srgbClr>
            </a:outerShdw>
          </a:effectLst>
        </p:spPr>
      </p:pic>
      <p:pic>
        <p:nvPicPr>
          <p:cNvPr id="907" name="Google Shape;907;p134"/>
          <p:cNvPicPr preferRelativeResize="0"/>
          <p:nvPr/>
        </p:nvPicPr>
        <p:blipFill rotWithShape="1">
          <a:blip r:embed="rId4">
            <a:alphaModFix/>
          </a:blip>
          <a:srcRect b="25638" l="7459" r="39258" t="21585"/>
          <a:stretch/>
        </p:blipFill>
        <p:spPr>
          <a:xfrm>
            <a:off x="632384" y="732450"/>
            <a:ext cx="5157300" cy="3678600"/>
          </a:xfrm>
          <a:prstGeom prst="roundRect">
            <a:avLst>
              <a:gd fmla="val 1911" name="adj"/>
            </a:avLst>
          </a:prstGeom>
          <a:noFill/>
          <a:ln>
            <a:noFill/>
          </a:ln>
        </p:spPr>
      </p:pic>
      <p:pic>
        <p:nvPicPr>
          <p:cNvPr id="908" name="Google Shape;908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2125" y="574350"/>
            <a:ext cx="2114125" cy="4003049"/>
          </a:xfrm>
          <a:prstGeom prst="rect">
            <a:avLst/>
          </a:prstGeom>
          <a:noFill/>
          <a:ln>
            <a:noFill/>
          </a:ln>
          <a:effectLst>
            <a:outerShdw blurRad="38100" sx="101000" rotWithShape="0" algn="ctr" sy="101000">
              <a:srgbClr val="000000">
                <a:alpha val="22750"/>
              </a:srgbClr>
            </a:outerShdw>
          </a:effectLst>
        </p:spPr>
      </p:pic>
      <p:pic>
        <p:nvPicPr>
          <p:cNvPr id="909" name="Google Shape;909;p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781" y="1751072"/>
            <a:ext cx="749279" cy="9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34"/>
          <p:cNvPicPr preferRelativeResize="0"/>
          <p:nvPr/>
        </p:nvPicPr>
        <p:blipFill rotWithShape="1">
          <a:blip r:embed="rId4">
            <a:alphaModFix/>
          </a:blip>
          <a:srcRect b="2066" l="69667" r="3084" t="0"/>
          <a:stretch/>
        </p:blipFill>
        <p:spPr>
          <a:xfrm>
            <a:off x="6640742" y="652158"/>
            <a:ext cx="1934100" cy="3837900"/>
          </a:xfrm>
          <a:prstGeom prst="roundRect">
            <a:avLst>
              <a:gd fmla="val 15455" name="adj"/>
            </a:avLst>
          </a:prstGeom>
          <a:noFill/>
          <a:ln>
            <a:noFill/>
          </a:ln>
        </p:spPr>
      </p:pic>
      <p:sp>
        <p:nvSpPr>
          <p:cNvPr id="911" name="Google Shape;911;p134"/>
          <p:cNvSpPr txBox="1"/>
          <p:nvPr/>
        </p:nvSpPr>
        <p:spPr>
          <a:xfrm>
            <a:off x="1092875" y="190450"/>
            <a:ext cx="52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辨識安全帽範例...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6EB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八</a:t>
            </a:r>
            <a:r>
              <a:rPr b="1" lang="zh-TW">
                <a:solidFill>
                  <a:srgbClr val="000000"/>
                </a:solidFill>
              </a:rPr>
              <a:t>、Nodered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17" name="Google Shape;917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Nodered</a:t>
            </a:r>
            <a:r>
              <a:rPr lang="zh-TW"/>
              <a:t>是啥麼?</a:t>
            </a:r>
            <a:endParaRPr/>
          </a:p>
        </p:txBody>
      </p:sp>
      <p:sp>
        <p:nvSpPr>
          <p:cNvPr id="924" name="Google Shape;924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一種快速建立物聯網數據儀表板的開放軟體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幾乎不用撰寫程式就可以產生介面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以資料流為基礎，拖曳流向即可完成需求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完整開放工具支援，AI、IoT領域全面支援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chemeClr val="dk1"/>
                </a:solidFill>
              </a:rPr>
              <a:t>使用資源極少，1G記憶體Ubuntu系統即可完美執行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25" name="Google Shape;925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前台</a:t>
            </a:r>
            <a:endParaRPr/>
          </a:p>
        </p:txBody>
      </p:sp>
      <p:sp>
        <p:nvSpPr>
          <p:cNvPr id="931" name="Google Shape;931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932" name="Google Shape;93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125" y="514350"/>
            <a:ext cx="7255026" cy="42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範例-後台</a:t>
            </a:r>
            <a:endParaRPr/>
          </a:p>
        </p:txBody>
      </p:sp>
      <p:sp>
        <p:nvSpPr>
          <p:cNvPr id="938" name="Google Shape;938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940" name="Google Shape;94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075" y="668275"/>
            <a:ext cx="7112475" cy="4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安裝Nodered</a:t>
            </a:r>
            <a:endParaRPr/>
          </a:p>
        </p:txBody>
      </p:sp>
      <p:sp>
        <p:nvSpPr>
          <p:cNvPr id="946" name="Google Shape;946;p139"/>
          <p:cNvSpPr txBox="1"/>
          <p:nvPr>
            <p:ph idx="1" type="body"/>
          </p:nvPr>
        </p:nvSpPr>
        <p:spPr>
          <a:xfrm>
            <a:off x="311700" y="1152475"/>
            <a:ext cx="36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參考官方網站：https://nodered.org/docs/getting-started/raspberrypi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RPI版本Nodered安裝指令：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bash &lt;(curl -sL https://raw.githubusercontent.com/node-red/linux-installers/master/deb/update-nodejs-and-nodered)</a:t>
            </a:r>
            <a:endParaRPr sz="1200">
              <a:solidFill>
                <a:srgbClr val="EEEEEE"/>
              </a:solidFill>
              <a:highlight>
                <a:srgbClr val="56484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47" name="Google Shape;947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48" name="Google Shape;94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125" y="1152475"/>
            <a:ext cx="4853025" cy="28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安裝選項</a:t>
            </a:r>
            <a:endParaRPr/>
          </a:p>
        </p:txBody>
      </p:sp>
      <p:sp>
        <p:nvSpPr>
          <p:cNvPr id="954" name="Google Shape;954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56" name="Google Shape;956;p140"/>
          <p:cNvPicPr preferRelativeResize="0"/>
          <p:nvPr/>
        </p:nvPicPr>
        <p:blipFill rotWithShape="1">
          <a:blip r:embed="rId3">
            <a:alphaModFix/>
          </a:blip>
          <a:srcRect b="27193" l="24945" r="32693" t="32508"/>
          <a:stretch/>
        </p:blipFill>
        <p:spPr>
          <a:xfrm>
            <a:off x="465450" y="1097275"/>
            <a:ext cx="7205486" cy="38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設定為自動執行</a:t>
            </a:r>
            <a:endParaRPr/>
          </a:p>
        </p:txBody>
      </p:sp>
      <p:sp>
        <p:nvSpPr>
          <p:cNvPr id="962" name="Google Shape;962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全部重新設定：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node-red admin init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立即啟動Nodered</a:t>
            </a:r>
            <a:br>
              <a:rPr lang="zh-TW"/>
            </a:b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node-red-start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設定開機自動執行</a:t>
            </a:r>
            <a:br>
              <a:rPr lang="zh-TW"/>
            </a:b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sudo systemctl enable nodered.service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取消開機自動執行</a:t>
            </a:r>
            <a:br>
              <a:rPr lang="zh-TW"/>
            </a:b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sudo systemctl disable nodered.service</a:t>
            </a:r>
            <a:endParaRPr sz="1200">
              <a:solidFill>
                <a:srgbClr val="EEEEEE"/>
              </a:solidFill>
              <a:highlight>
                <a:srgbClr val="56484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網址：ip:1880</a:t>
            </a:r>
            <a:br>
              <a:rPr lang="zh-TW"/>
            </a:br>
            <a:r>
              <a:rPr lang="zh-TW"/>
              <a:t>儀表板：ip:1880/ui</a:t>
            </a:r>
            <a:endParaRPr/>
          </a:p>
        </p:txBody>
      </p:sp>
      <p:sp>
        <p:nvSpPr>
          <p:cNvPr id="963" name="Google Shape;963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0" name="Google Shape;280;p61"/>
          <p:cNvPicPr preferRelativeResize="0"/>
          <p:nvPr/>
        </p:nvPicPr>
        <p:blipFill rotWithShape="1">
          <a:blip r:embed="rId3">
            <a:alphaModFix/>
          </a:blip>
          <a:srcRect b="33576" l="50077" r="0" t="0"/>
          <a:stretch/>
        </p:blipFill>
        <p:spPr>
          <a:xfrm>
            <a:off x="0" y="0"/>
            <a:ext cx="3094976" cy="36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1"/>
          <p:cNvPicPr preferRelativeResize="0"/>
          <p:nvPr/>
        </p:nvPicPr>
        <p:blipFill rotWithShape="1">
          <a:blip r:embed="rId3">
            <a:alphaModFix/>
          </a:blip>
          <a:srcRect b="0" l="0" r="50219" t="65659"/>
          <a:stretch/>
        </p:blipFill>
        <p:spPr>
          <a:xfrm>
            <a:off x="5755200" y="1152475"/>
            <a:ext cx="3388800" cy="200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1"/>
          <p:cNvPicPr preferRelativeResize="0"/>
          <p:nvPr/>
        </p:nvPicPr>
        <p:blipFill rotWithShape="1">
          <a:blip r:embed="rId3">
            <a:alphaModFix/>
          </a:blip>
          <a:srcRect b="0" l="50219" r="0" t="65659"/>
          <a:stretch/>
        </p:blipFill>
        <p:spPr>
          <a:xfrm>
            <a:off x="5755200" y="3051189"/>
            <a:ext cx="3388800" cy="200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1"/>
          <p:cNvPicPr preferRelativeResize="0"/>
          <p:nvPr/>
        </p:nvPicPr>
        <p:blipFill rotWithShape="1">
          <a:blip r:embed="rId3">
            <a:alphaModFix/>
          </a:blip>
          <a:srcRect b="33576" l="0" r="50077" t="0"/>
          <a:stretch/>
        </p:blipFill>
        <p:spPr>
          <a:xfrm>
            <a:off x="2777400" y="666575"/>
            <a:ext cx="3431850" cy="40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樹莓派的GPIO腳位</a:t>
            </a:r>
            <a:endParaRPr/>
          </a:p>
        </p:txBody>
      </p:sp>
      <p:sp>
        <p:nvSpPr>
          <p:cNvPr id="969" name="Google Shape;969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71" name="Google Shape;97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49" y="860900"/>
            <a:ext cx="7458150" cy="42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